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EFD5F7-9E3E-459B-96C7-E892393DAF6A}">
  <a:tblStyle styleId="{71EFD5F7-9E3E-459B-96C7-E892393DAF6A}" styleName="Table_0">
    <a:wholeTbl>
      <a:tcTxStyle b="off" i="off"/>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tblStyle>
  <a:tblStyle styleId="{C6036B94-8191-448E-8F6C-537289D305A4}"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5B60CD70-5FAD-4E57-B711-9E9CDB0527E2}" styleName="Table_2"/>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p:restoredTop sz="94682"/>
  </p:normalViewPr>
  <p:slideViewPr>
    <p:cSldViewPr snapToGrid="0" snapToObjects="1">
      <p:cViewPr varScale="1">
        <p:scale>
          <a:sx n="140" d="100"/>
          <a:sy n="140" d="100"/>
        </p:scale>
        <p:origin x="200"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23114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spcAft>
                <a:spcPts val="0"/>
              </a:spcAft>
              <a:buClr>
                <a:schemeClr val="dk1"/>
              </a:buClr>
              <a:buSzPct val="25000"/>
              <a:buFont typeface="Arial"/>
              <a:buNone/>
            </a:pPr>
            <a:r>
              <a:rPr lang="en" sz="1400" b="1" i="0" u="none" strike="noStrike" cap="none">
                <a:solidFill>
                  <a:schemeClr val="dk1"/>
                </a:solidFill>
                <a:latin typeface="Arial"/>
                <a:ea typeface="Arial"/>
                <a:cs typeface="Arial"/>
                <a:sym typeface="Arial"/>
              </a:rPr>
              <a:t>Acknowledgments</a:t>
            </a:r>
          </a:p>
          <a:p>
            <a:pPr marL="0" marR="0" lvl="0" indent="381000" algn="l" rtl="0">
              <a:lnSpc>
                <a:spcPct val="200000"/>
              </a:lnSpc>
              <a:spcBef>
                <a:spcPts val="0"/>
              </a:spcBef>
              <a:buClr>
                <a:schemeClr val="dk1"/>
              </a:buClr>
              <a:buSzPct val="25000"/>
              <a:buFont typeface="Arial"/>
              <a:buNone/>
            </a:pPr>
            <a:r>
              <a:rPr lang="en" sz="1200" b="0" i="0" u="none" strike="noStrike" cap="none">
                <a:solidFill>
                  <a:schemeClr val="dk1"/>
                </a:solidFill>
                <a:latin typeface="Arial"/>
                <a:ea typeface="Arial"/>
                <a:cs typeface="Arial"/>
                <a:sym typeface="Arial"/>
              </a:rPr>
              <a:t>We would like to thank Genesee County Metropolitan Planning Commission (GCMPC) and MSU for their collaboration to give our team the opportunity to not only be a part of, but also lead this investigation that was a direct priority of the Genesee County Solid Waste Management Plan. Other contributions have been made by additional sources from ReCommunity and The Resource Recovery and Recycling Authority of Southwest Oakland County (RRRASOC). Having assistance and guidance has made our research and work more successful and ultimately has given every team member a sense of reality in the professional field of planning.</a:t>
            </a:r>
          </a:p>
        </p:txBody>
      </p:sp>
    </p:spTree>
    <p:extLst>
      <p:ext uri="{BB962C8B-B14F-4D97-AF65-F5344CB8AC3E}">
        <p14:creationId xmlns:p14="http://schemas.microsoft.com/office/powerpoint/2010/main" val="190880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228600" algn="l" rtl="0">
              <a:lnSpc>
                <a:spcPct val="200000"/>
              </a:lnSpc>
              <a:spcBef>
                <a:spcPts val="0"/>
              </a:spcBef>
              <a:buNone/>
            </a:pPr>
            <a:endParaRPr/>
          </a:p>
        </p:txBody>
      </p:sp>
    </p:spTree>
    <p:extLst>
      <p:ext uri="{BB962C8B-B14F-4D97-AF65-F5344CB8AC3E}">
        <p14:creationId xmlns:p14="http://schemas.microsoft.com/office/powerpoint/2010/main" val="108459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even thou the average median household income in michigan has steadly increased over time. </a:t>
            </a:r>
          </a:p>
          <a:p>
            <a:pPr marL="0" marR="0" lvl="0" indent="0" algn="l" rtl="0">
              <a:lnSpc>
                <a:spcPct val="200000"/>
              </a:lnSpc>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 Meidan household income in GC in 2014 is actaully lower than 14 years ago. </a:t>
            </a:r>
          </a:p>
          <a:p>
            <a:pPr marL="0" marR="0" lvl="0" indent="0" algn="l" rtl="0">
              <a:lnSpc>
                <a:spcPct val="200000"/>
              </a:lnSpc>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which make the gap between the state and the county more than 7,000 dollars</a:t>
            </a:r>
          </a:p>
        </p:txBody>
      </p:sp>
    </p:spTree>
    <p:extLst>
      <p:ext uri="{BB962C8B-B14F-4D97-AF65-F5344CB8AC3E}">
        <p14:creationId xmlns:p14="http://schemas.microsoft.com/office/powerpoint/2010/main" val="1811574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in gerenal the state population have reached a higher education level. </a:t>
            </a:r>
          </a:p>
          <a:p>
            <a:pPr marL="0" marR="0" lvl="0" indent="0" algn="l" rtl="0">
              <a:lnSpc>
                <a:spcPct val="200000"/>
              </a:lnSpc>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the population in both the areas have been reaching higher education level</a:t>
            </a:r>
          </a:p>
        </p:txBody>
      </p:sp>
    </p:spTree>
    <p:extLst>
      <p:ext uri="{BB962C8B-B14F-4D97-AF65-F5344CB8AC3E}">
        <p14:creationId xmlns:p14="http://schemas.microsoft.com/office/powerpoint/2010/main" val="110852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9780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buClr>
                <a:schemeClr val="dk1"/>
              </a:buClr>
              <a:buFont typeface="Arial"/>
              <a:buNone/>
            </a:pPr>
            <a:endParaRPr/>
          </a:p>
        </p:txBody>
      </p:sp>
    </p:spTree>
    <p:extLst>
      <p:ext uri="{BB962C8B-B14F-4D97-AF65-F5344CB8AC3E}">
        <p14:creationId xmlns:p14="http://schemas.microsoft.com/office/powerpoint/2010/main" val="1529958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However, our findings has indicated the situation in Genesee is a bit different </a:t>
            </a:r>
          </a:p>
        </p:txBody>
      </p:sp>
    </p:spTree>
    <p:extLst>
      <p:ext uri="{BB962C8B-B14F-4D97-AF65-F5344CB8AC3E}">
        <p14:creationId xmlns:p14="http://schemas.microsoft.com/office/powerpoint/2010/main" val="5039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8174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6072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8931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457200" algn="l" rtl="0">
              <a:lnSpc>
                <a:spcPct val="200000"/>
              </a:lnSpc>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9308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381000" algn="l" rtl="0">
              <a:lnSpc>
                <a:spcPct val="200000"/>
              </a:lnSpc>
              <a:spcBef>
                <a:spcPts val="0"/>
              </a:spcBef>
              <a:buClr>
                <a:schemeClr val="dk1"/>
              </a:buClr>
              <a:buFont typeface="Arial"/>
              <a:buNone/>
            </a:pPr>
            <a:endParaRPr/>
          </a:p>
        </p:txBody>
      </p:sp>
    </p:spTree>
    <p:extLst>
      <p:ext uri="{BB962C8B-B14F-4D97-AF65-F5344CB8AC3E}">
        <p14:creationId xmlns:p14="http://schemas.microsoft.com/office/powerpoint/2010/main" val="1929629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2609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457200" algn="l" rtl="0">
              <a:lnSpc>
                <a:spcPct val="200000"/>
              </a:lnSpc>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63444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56547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2582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59628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5228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068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1081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sz="1000">
                <a:solidFill>
                  <a:schemeClr val="lt2"/>
                </a:solidFill>
                <a:latin typeface="Roboto"/>
                <a:ea typeface="Roboto"/>
                <a:cs typeface="Roboto"/>
                <a:sym typeface="Roboto"/>
              </a:rPr>
              <a:t>Genesee County should make various innovation programs for different demographic categories</a:t>
            </a:r>
          </a:p>
        </p:txBody>
      </p:sp>
    </p:spTree>
    <p:extLst>
      <p:ext uri="{BB962C8B-B14F-4D97-AF65-F5344CB8AC3E}">
        <p14:creationId xmlns:p14="http://schemas.microsoft.com/office/powerpoint/2010/main" val="1974155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420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5696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3377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381000" algn="l" rtl="0">
              <a:lnSpc>
                <a:spcPct val="200000"/>
              </a:lnSpc>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1618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2493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5373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4948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a total of 33 local unites </a:t>
            </a:r>
          </a:p>
        </p:txBody>
      </p:sp>
    </p:spTree>
    <p:extLst>
      <p:ext uri="{BB962C8B-B14F-4D97-AF65-F5344CB8AC3E}">
        <p14:creationId xmlns:p14="http://schemas.microsoft.com/office/powerpoint/2010/main" val="106043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buClr>
                <a:schemeClr val="dk1"/>
              </a:buClr>
              <a:buFont typeface="Arial"/>
              <a:buNone/>
            </a:pPr>
            <a:endParaRPr/>
          </a:p>
        </p:txBody>
      </p:sp>
    </p:spTree>
    <p:extLst>
      <p:ext uri="{BB962C8B-B14F-4D97-AF65-F5344CB8AC3E}">
        <p14:creationId xmlns:p14="http://schemas.microsoft.com/office/powerpoint/2010/main" val="73714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4"/>
        <p:cNvGrpSpPr/>
        <p:nvPr/>
      </p:nvGrpSpPr>
      <p:grpSpPr>
        <a:xfrm>
          <a:off x="0" y="0"/>
          <a:ext cx="0" cy="0"/>
          <a:chOff x="0" y="0"/>
          <a:chExt cx="0" cy="0"/>
        </a:xfrm>
      </p:grpSpPr>
      <p:sp>
        <p:nvSpPr>
          <p:cNvPr id="55" name="Shape 5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 name="Shape 57"/>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lvl="1" indent="0" rtl="0">
              <a:spcBef>
                <a:spcPts val="0"/>
              </a:spcBef>
              <a:buClr>
                <a:schemeClr val="lt1"/>
              </a:buClr>
              <a:buFont typeface="Roboto"/>
              <a:buNone/>
              <a:defRPr sz="3200">
                <a:solidFill>
                  <a:schemeClr val="lt1"/>
                </a:solidFill>
                <a:latin typeface="Roboto"/>
                <a:ea typeface="Roboto"/>
                <a:cs typeface="Roboto"/>
                <a:sym typeface="Roboto"/>
              </a:defRPr>
            </a:lvl2pPr>
            <a:lvl3pPr lvl="2" indent="0" rtl="0">
              <a:spcBef>
                <a:spcPts val="0"/>
              </a:spcBef>
              <a:buClr>
                <a:schemeClr val="lt1"/>
              </a:buClr>
              <a:buFont typeface="Roboto"/>
              <a:buNone/>
              <a:defRPr sz="3200">
                <a:solidFill>
                  <a:schemeClr val="lt1"/>
                </a:solidFill>
                <a:latin typeface="Roboto"/>
                <a:ea typeface="Roboto"/>
                <a:cs typeface="Roboto"/>
                <a:sym typeface="Roboto"/>
              </a:defRPr>
            </a:lvl3pPr>
            <a:lvl4pPr lvl="3" indent="0" rtl="0">
              <a:spcBef>
                <a:spcPts val="0"/>
              </a:spcBef>
              <a:buClr>
                <a:schemeClr val="lt1"/>
              </a:buClr>
              <a:buFont typeface="Roboto"/>
              <a:buNone/>
              <a:defRPr sz="3200">
                <a:solidFill>
                  <a:schemeClr val="lt1"/>
                </a:solidFill>
                <a:latin typeface="Roboto"/>
                <a:ea typeface="Roboto"/>
                <a:cs typeface="Roboto"/>
                <a:sym typeface="Roboto"/>
              </a:defRPr>
            </a:lvl4pPr>
            <a:lvl5pPr lvl="4" indent="0" rtl="0">
              <a:spcBef>
                <a:spcPts val="0"/>
              </a:spcBef>
              <a:buClr>
                <a:schemeClr val="lt1"/>
              </a:buClr>
              <a:buFont typeface="Roboto"/>
              <a:buNone/>
              <a:defRPr sz="3200">
                <a:solidFill>
                  <a:schemeClr val="lt1"/>
                </a:solidFill>
                <a:latin typeface="Roboto"/>
                <a:ea typeface="Roboto"/>
                <a:cs typeface="Roboto"/>
                <a:sym typeface="Roboto"/>
              </a:defRPr>
            </a:lvl5pPr>
            <a:lvl6pPr lvl="5" indent="0" rtl="0">
              <a:spcBef>
                <a:spcPts val="0"/>
              </a:spcBef>
              <a:buClr>
                <a:schemeClr val="lt1"/>
              </a:buClr>
              <a:buFont typeface="Roboto"/>
              <a:buNone/>
              <a:defRPr sz="3200">
                <a:solidFill>
                  <a:schemeClr val="lt1"/>
                </a:solidFill>
                <a:latin typeface="Roboto"/>
                <a:ea typeface="Roboto"/>
                <a:cs typeface="Roboto"/>
                <a:sym typeface="Roboto"/>
              </a:defRPr>
            </a:lvl6pPr>
            <a:lvl7pPr lvl="6" indent="0" rtl="0">
              <a:spcBef>
                <a:spcPts val="0"/>
              </a:spcBef>
              <a:buClr>
                <a:schemeClr val="lt1"/>
              </a:buClr>
              <a:buFont typeface="Roboto"/>
              <a:buNone/>
              <a:defRPr sz="3200">
                <a:solidFill>
                  <a:schemeClr val="lt1"/>
                </a:solidFill>
                <a:latin typeface="Roboto"/>
                <a:ea typeface="Roboto"/>
                <a:cs typeface="Roboto"/>
                <a:sym typeface="Roboto"/>
              </a:defRPr>
            </a:lvl7pPr>
            <a:lvl8pPr lvl="7" indent="0" rtl="0">
              <a:spcBef>
                <a:spcPts val="0"/>
              </a:spcBef>
              <a:buClr>
                <a:schemeClr val="lt1"/>
              </a:buClr>
              <a:buFont typeface="Roboto"/>
              <a:buNone/>
              <a:defRPr sz="3200">
                <a:solidFill>
                  <a:schemeClr val="lt1"/>
                </a:solidFill>
                <a:latin typeface="Roboto"/>
                <a:ea typeface="Roboto"/>
                <a:cs typeface="Roboto"/>
                <a:sym typeface="Roboto"/>
              </a:defRPr>
            </a:lvl8pPr>
            <a:lvl9pPr lvl="8" indent="0" rtl="0">
              <a:spcBef>
                <a:spcPts val="0"/>
              </a:spcBef>
              <a:buClr>
                <a:schemeClr val="lt1"/>
              </a:buClr>
              <a:buFont typeface="Roboto"/>
              <a:buNone/>
              <a:defRPr sz="3200">
                <a:solidFill>
                  <a:schemeClr val="lt1"/>
                </a:solidFill>
                <a:latin typeface="Roboto"/>
                <a:ea typeface="Roboto"/>
                <a:cs typeface="Roboto"/>
                <a:sym typeface="Roboto"/>
              </a:defRPr>
            </a:lvl9pPr>
          </a:lstStyle>
          <a:p>
            <a:endParaRPr/>
          </a:p>
        </p:txBody>
      </p:sp>
      <p:sp>
        <p:nvSpPr>
          <p:cNvPr id="58" name="Shape 58"/>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lt2"/>
              </a:buClr>
              <a:buFont typeface="Roboto"/>
              <a:buNone/>
              <a:defRPr sz="1800" b="0" i="0" u="none" strike="noStrike" cap="none">
                <a:solidFill>
                  <a:schemeClr val="lt2"/>
                </a:solidFill>
                <a:latin typeface="Roboto"/>
                <a:ea typeface="Roboto"/>
                <a:cs typeface="Roboto"/>
                <a:sym typeface="Roboto"/>
              </a:defRPr>
            </a:lvl1pPr>
            <a:lvl2pPr marL="457200" marR="0" lvl="1"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2pPr>
            <a:lvl3pPr marL="914400" marR="0" lvl="2"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3pPr>
            <a:lvl4pPr marL="1371600" marR="0" lvl="3"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4pPr>
            <a:lvl5pPr marL="1828800" marR="0" lvl="4"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5pPr>
            <a:lvl6pPr marL="2286000" marR="0" lvl="5"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6pPr>
            <a:lvl7pPr marL="2743200" marR="0" lvl="6"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7pPr>
            <a:lvl8pPr marL="3200400" marR="0" lvl="7"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8pPr>
            <a:lvl9pPr marL="3657600" marR="0" lvl="8"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59" name="Shape 59"/>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0"/>
        <p:cNvGrpSpPr/>
        <p:nvPr/>
      </p:nvGrpSpPr>
      <p:grpSpPr>
        <a:xfrm>
          <a:off x="0" y="0"/>
          <a:ext cx="0" cy="0"/>
          <a:chOff x="0" y="0"/>
          <a:chExt cx="0" cy="0"/>
        </a:xfrm>
      </p:grpSpPr>
      <p:sp>
        <p:nvSpPr>
          <p:cNvPr id="61" name="Shape 61"/>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2" name="Shape 62"/>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 name="Shape 63"/>
          <p:cNvSpPr txBox="1">
            <a:spLocks noGrp="1"/>
          </p:cNvSpPr>
          <p:nvPr>
            <p:ph type="title"/>
          </p:nvPr>
        </p:nvSpPr>
        <p:spPr>
          <a:xfrm>
            <a:off x="265500" y="1233175"/>
            <a:ext cx="4045200" cy="14823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Roboto"/>
              <a:buNone/>
              <a:defRPr sz="4200" b="0" i="0" u="none" strike="noStrike" cap="none">
                <a:solidFill>
                  <a:schemeClr val="dk2"/>
                </a:solidFill>
                <a:latin typeface="Roboto"/>
                <a:ea typeface="Roboto"/>
                <a:cs typeface="Roboto"/>
                <a:sym typeface="Roboto"/>
              </a:defRPr>
            </a:lvl1pPr>
            <a:lvl2pPr lvl="1" indent="0" algn="ctr" rtl="0">
              <a:spcBef>
                <a:spcPts val="0"/>
              </a:spcBef>
              <a:buClr>
                <a:schemeClr val="dk2"/>
              </a:buClr>
              <a:buFont typeface="Roboto"/>
              <a:buNone/>
              <a:defRPr sz="4200">
                <a:solidFill>
                  <a:schemeClr val="dk2"/>
                </a:solidFill>
                <a:latin typeface="Roboto"/>
                <a:ea typeface="Roboto"/>
                <a:cs typeface="Roboto"/>
                <a:sym typeface="Roboto"/>
              </a:defRPr>
            </a:lvl2pPr>
            <a:lvl3pPr lvl="2" indent="0" algn="ctr" rtl="0">
              <a:spcBef>
                <a:spcPts val="0"/>
              </a:spcBef>
              <a:buClr>
                <a:schemeClr val="dk2"/>
              </a:buClr>
              <a:buFont typeface="Roboto"/>
              <a:buNone/>
              <a:defRPr sz="4200">
                <a:solidFill>
                  <a:schemeClr val="dk2"/>
                </a:solidFill>
                <a:latin typeface="Roboto"/>
                <a:ea typeface="Roboto"/>
                <a:cs typeface="Roboto"/>
                <a:sym typeface="Roboto"/>
              </a:defRPr>
            </a:lvl3pPr>
            <a:lvl4pPr lvl="3" indent="0" algn="ctr" rtl="0">
              <a:spcBef>
                <a:spcPts val="0"/>
              </a:spcBef>
              <a:buClr>
                <a:schemeClr val="dk2"/>
              </a:buClr>
              <a:buFont typeface="Roboto"/>
              <a:buNone/>
              <a:defRPr sz="4200">
                <a:solidFill>
                  <a:schemeClr val="dk2"/>
                </a:solidFill>
                <a:latin typeface="Roboto"/>
                <a:ea typeface="Roboto"/>
                <a:cs typeface="Roboto"/>
                <a:sym typeface="Roboto"/>
              </a:defRPr>
            </a:lvl4pPr>
            <a:lvl5pPr lvl="4" indent="0" algn="ctr" rtl="0">
              <a:spcBef>
                <a:spcPts val="0"/>
              </a:spcBef>
              <a:buClr>
                <a:schemeClr val="dk2"/>
              </a:buClr>
              <a:buFont typeface="Roboto"/>
              <a:buNone/>
              <a:defRPr sz="4200">
                <a:solidFill>
                  <a:schemeClr val="dk2"/>
                </a:solidFill>
                <a:latin typeface="Roboto"/>
                <a:ea typeface="Roboto"/>
                <a:cs typeface="Roboto"/>
                <a:sym typeface="Roboto"/>
              </a:defRPr>
            </a:lvl5pPr>
            <a:lvl6pPr lvl="5" indent="0" algn="ctr" rtl="0">
              <a:spcBef>
                <a:spcPts val="0"/>
              </a:spcBef>
              <a:buClr>
                <a:schemeClr val="dk2"/>
              </a:buClr>
              <a:buFont typeface="Roboto"/>
              <a:buNone/>
              <a:defRPr sz="4200">
                <a:solidFill>
                  <a:schemeClr val="dk2"/>
                </a:solidFill>
                <a:latin typeface="Roboto"/>
                <a:ea typeface="Roboto"/>
                <a:cs typeface="Roboto"/>
                <a:sym typeface="Roboto"/>
              </a:defRPr>
            </a:lvl6pPr>
            <a:lvl7pPr lvl="6" indent="0" algn="ctr" rtl="0">
              <a:spcBef>
                <a:spcPts val="0"/>
              </a:spcBef>
              <a:buClr>
                <a:schemeClr val="dk2"/>
              </a:buClr>
              <a:buFont typeface="Roboto"/>
              <a:buNone/>
              <a:defRPr sz="4200">
                <a:solidFill>
                  <a:schemeClr val="dk2"/>
                </a:solidFill>
                <a:latin typeface="Roboto"/>
                <a:ea typeface="Roboto"/>
                <a:cs typeface="Roboto"/>
                <a:sym typeface="Roboto"/>
              </a:defRPr>
            </a:lvl7pPr>
            <a:lvl8pPr lvl="7" indent="0" algn="ctr" rtl="0">
              <a:spcBef>
                <a:spcPts val="0"/>
              </a:spcBef>
              <a:buClr>
                <a:schemeClr val="dk2"/>
              </a:buClr>
              <a:buFont typeface="Roboto"/>
              <a:buNone/>
              <a:defRPr sz="4200">
                <a:solidFill>
                  <a:schemeClr val="dk2"/>
                </a:solidFill>
                <a:latin typeface="Roboto"/>
                <a:ea typeface="Roboto"/>
                <a:cs typeface="Roboto"/>
                <a:sym typeface="Roboto"/>
              </a:defRPr>
            </a:lvl8pPr>
            <a:lvl9pPr lvl="8" indent="0" algn="ctr" rtl="0">
              <a:spcBef>
                <a:spcPts val="0"/>
              </a:spcBef>
              <a:buClr>
                <a:schemeClr val="dk2"/>
              </a:buClr>
              <a:buFont typeface="Roboto"/>
              <a:buNone/>
              <a:defRPr sz="4200">
                <a:solidFill>
                  <a:schemeClr val="dk2"/>
                </a:solidFill>
                <a:latin typeface="Roboto"/>
                <a:ea typeface="Roboto"/>
                <a:cs typeface="Roboto"/>
                <a:sym typeface="Roboto"/>
              </a:defRPr>
            </a:lvl9pPr>
          </a:lstStyle>
          <a:p>
            <a:endParaRPr/>
          </a:p>
        </p:txBody>
      </p:sp>
      <p:sp>
        <p:nvSpPr>
          <p:cNvPr id="64" name="Shape 64"/>
          <p:cNvSpPr txBox="1">
            <a:spLocks noGrp="1"/>
          </p:cNvSpPr>
          <p:nvPr>
            <p:ph type="subTitle" idx="1"/>
          </p:nvPr>
        </p:nvSpPr>
        <p:spPr>
          <a:xfrm>
            <a:off x="265500" y="2779466"/>
            <a:ext cx="4045200" cy="12350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1pPr>
            <a:lvl2pPr marL="457200" marR="0" lvl="1"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2pPr>
            <a:lvl3pPr marL="914400" marR="0" lvl="2"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3pPr>
            <a:lvl4pPr marL="1371600" marR="0" lvl="3"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4pPr>
            <a:lvl5pPr marL="1828800" marR="0" lvl="4"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5pPr>
            <a:lvl6pPr marL="2286000" marR="0" lvl="5"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6pPr>
            <a:lvl7pPr marL="2743200" marR="0" lvl="6"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7pPr>
            <a:lvl8pPr marL="3200400" marR="0" lvl="7"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8pPr>
            <a:lvl9pPr marL="3657600" marR="0" lvl="8"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9pPr>
          </a:lstStyle>
          <a:p>
            <a:endParaRPr/>
          </a:p>
        </p:txBody>
      </p:sp>
      <p:sp>
        <p:nvSpPr>
          <p:cNvPr id="65" name="Shape 65"/>
          <p:cNvSpPr txBox="1">
            <a:spLocks noGrp="1"/>
          </p:cNvSpPr>
          <p:nvPr>
            <p:ph type="body" idx="2"/>
          </p:nvPr>
        </p:nvSpPr>
        <p:spPr>
          <a:xfrm>
            <a:off x="4939500" y="724200"/>
            <a:ext cx="3837000" cy="36951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lt1"/>
              </a:buClr>
              <a:buFont typeface="Roboto"/>
              <a:buNone/>
              <a:defRPr sz="1800" b="0" i="0" u="none" strike="noStrike" cap="none">
                <a:solidFill>
                  <a:schemeClr val="lt1"/>
                </a:solidFill>
                <a:latin typeface="Roboto"/>
                <a:ea typeface="Roboto"/>
                <a:cs typeface="Roboto"/>
                <a:sym typeface="Roboto"/>
              </a:defRPr>
            </a:lvl1pPr>
            <a:lvl2pPr marL="457200" marR="0" lvl="1"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2pPr>
            <a:lvl3pPr marL="914400" marR="0" lvl="2"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3pPr>
            <a:lvl4pPr marL="1371600" marR="0" lvl="3"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4pPr>
            <a:lvl5pPr marL="1828800" marR="0" lvl="4"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5pPr>
            <a:lvl6pPr marL="2286000" marR="0" lvl="5"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6pPr>
            <a:lvl7pPr marL="2743200" marR="0" lvl="6"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7pPr>
            <a:lvl8pPr marL="3200400" marR="0" lvl="7"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8pPr>
            <a:lvl9pPr marL="3657600" marR="0" lvl="8"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9pPr>
          </a:lstStyle>
          <a:p>
            <a:endParaRPr/>
          </a:p>
        </p:txBody>
      </p:sp>
      <p:sp>
        <p:nvSpPr>
          <p:cNvPr id="66" name="Shape 66"/>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aption">
    <p:spTree>
      <p:nvGrpSpPr>
        <p:cNvPr id="1" name="Shape 67"/>
        <p:cNvGrpSpPr/>
        <p:nvPr/>
      </p:nvGrpSpPr>
      <p:grpSpPr>
        <a:xfrm>
          <a:off x="0" y="0"/>
          <a:ext cx="0" cy="0"/>
          <a:chOff x="0" y="0"/>
          <a:chExt cx="0" cy="0"/>
        </a:xfrm>
      </p:grpSpPr>
      <p:sp>
        <p:nvSpPr>
          <p:cNvPr id="68" name="Shape 68"/>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9" name="Shape 69"/>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0" name="Shape 70"/>
          <p:cNvSpPr txBox="1">
            <a:spLocks noGrp="1"/>
          </p:cNvSpPr>
          <p:nvPr>
            <p:ph type="body" idx="1"/>
          </p:nvPr>
        </p:nvSpPr>
        <p:spPr>
          <a:xfrm>
            <a:off x="57150" y="4696825"/>
            <a:ext cx="8382000" cy="446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2pPr>
            <a:lvl3pPr marL="914400" marR="0" lvl="2"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3pPr>
            <a:lvl4pPr marL="1371600" marR="0" lvl="3"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4pPr>
            <a:lvl5pPr marL="1828800" marR="0" lvl="4"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5pPr>
            <a:lvl6pPr marL="2286000" marR="0" lvl="5"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6pPr>
            <a:lvl7pPr marL="2743200" marR="0" lvl="6"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7pPr>
            <a:lvl8pPr marL="3200400" marR="0" lvl="7"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8pPr>
            <a:lvl9pPr marL="3657600" marR="0" lvl="8"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71" name="Shape 71"/>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ig numb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75500" y="1258525"/>
            <a:ext cx="8222100" cy="1963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Roboto"/>
              <a:buNone/>
              <a:defRPr sz="12000" b="0" i="0" u="none" strike="noStrike" cap="none">
                <a:solidFill>
                  <a:schemeClr val="dk2"/>
                </a:solidFill>
                <a:latin typeface="Roboto"/>
                <a:ea typeface="Roboto"/>
                <a:cs typeface="Roboto"/>
                <a:sym typeface="Roboto"/>
              </a:defRPr>
            </a:lvl1pPr>
            <a:lvl2pPr lvl="1" indent="0" algn="ctr" rtl="0">
              <a:spcBef>
                <a:spcPts val="0"/>
              </a:spcBef>
              <a:buClr>
                <a:schemeClr val="dk2"/>
              </a:buClr>
              <a:buFont typeface="Roboto"/>
              <a:buNone/>
              <a:defRPr sz="12000">
                <a:solidFill>
                  <a:schemeClr val="dk2"/>
                </a:solidFill>
                <a:latin typeface="Roboto"/>
                <a:ea typeface="Roboto"/>
                <a:cs typeface="Roboto"/>
                <a:sym typeface="Roboto"/>
              </a:defRPr>
            </a:lvl2pPr>
            <a:lvl3pPr lvl="2" indent="0" algn="ctr" rtl="0">
              <a:spcBef>
                <a:spcPts val="0"/>
              </a:spcBef>
              <a:buClr>
                <a:schemeClr val="dk2"/>
              </a:buClr>
              <a:buFont typeface="Roboto"/>
              <a:buNone/>
              <a:defRPr sz="12000">
                <a:solidFill>
                  <a:schemeClr val="dk2"/>
                </a:solidFill>
                <a:latin typeface="Roboto"/>
                <a:ea typeface="Roboto"/>
                <a:cs typeface="Roboto"/>
                <a:sym typeface="Roboto"/>
              </a:defRPr>
            </a:lvl3pPr>
            <a:lvl4pPr lvl="3" indent="0" algn="ctr" rtl="0">
              <a:spcBef>
                <a:spcPts val="0"/>
              </a:spcBef>
              <a:buClr>
                <a:schemeClr val="dk2"/>
              </a:buClr>
              <a:buFont typeface="Roboto"/>
              <a:buNone/>
              <a:defRPr sz="12000">
                <a:solidFill>
                  <a:schemeClr val="dk2"/>
                </a:solidFill>
                <a:latin typeface="Roboto"/>
                <a:ea typeface="Roboto"/>
                <a:cs typeface="Roboto"/>
                <a:sym typeface="Roboto"/>
              </a:defRPr>
            </a:lvl4pPr>
            <a:lvl5pPr lvl="4" indent="0" algn="ctr" rtl="0">
              <a:spcBef>
                <a:spcPts val="0"/>
              </a:spcBef>
              <a:buClr>
                <a:schemeClr val="dk2"/>
              </a:buClr>
              <a:buFont typeface="Roboto"/>
              <a:buNone/>
              <a:defRPr sz="12000">
                <a:solidFill>
                  <a:schemeClr val="dk2"/>
                </a:solidFill>
                <a:latin typeface="Roboto"/>
                <a:ea typeface="Roboto"/>
                <a:cs typeface="Roboto"/>
                <a:sym typeface="Roboto"/>
              </a:defRPr>
            </a:lvl5pPr>
            <a:lvl6pPr lvl="5" indent="0" algn="ctr" rtl="0">
              <a:spcBef>
                <a:spcPts val="0"/>
              </a:spcBef>
              <a:buClr>
                <a:schemeClr val="dk2"/>
              </a:buClr>
              <a:buFont typeface="Roboto"/>
              <a:buNone/>
              <a:defRPr sz="12000">
                <a:solidFill>
                  <a:schemeClr val="dk2"/>
                </a:solidFill>
                <a:latin typeface="Roboto"/>
                <a:ea typeface="Roboto"/>
                <a:cs typeface="Roboto"/>
                <a:sym typeface="Roboto"/>
              </a:defRPr>
            </a:lvl6pPr>
            <a:lvl7pPr lvl="6" indent="0" algn="ctr" rtl="0">
              <a:spcBef>
                <a:spcPts val="0"/>
              </a:spcBef>
              <a:buClr>
                <a:schemeClr val="dk2"/>
              </a:buClr>
              <a:buFont typeface="Roboto"/>
              <a:buNone/>
              <a:defRPr sz="12000">
                <a:solidFill>
                  <a:schemeClr val="dk2"/>
                </a:solidFill>
                <a:latin typeface="Roboto"/>
                <a:ea typeface="Roboto"/>
                <a:cs typeface="Roboto"/>
                <a:sym typeface="Roboto"/>
              </a:defRPr>
            </a:lvl7pPr>
            <a:lvl8pPr lvl="7" indent="0" algn="ctr" rtl="0">
              <a:spcBef>
                <a:spcPts val="0"/>
              </a:spcBef>
              <a:buClr>
                <a:schemeClr val="dk2"/>
              </a:buClr>
              <a:buFont typeface="Roboto"/>
              <a:buNone/>
              <a:defRPr sz="12000">
                <a:solidFill>
                  <a:schemeClr val="dk2"/>
                </a:solidFill>
                <a:latin typeface="Roboto"/>
                <a:ea typeface="Roboto"/>
                <a:cs typeface="Roboto"/>
                <a:sym typeface="Roboto"/>
              </a:defRPr>
            </a:lvl8pPr>
            <a:lvl9pPr lvl="8" indent="0" algn="ctr" rtl="0">
              <a:spcBef>
                <a:spcPts val="0"/>
              </a:spcBef>
              <a:buClr>
                <a:schemeClr val="dk2"/>
              </a:buClr>
              <a:buFont typeface="Roboto"/>
              <a:buNone/>
              <a:defRPr sz="12000">
                <a:solidFill>
                  <a:schemeClr val="dk2"/>
                </a:solidFill>
                <a:latin typeface="Roboto"/>
                <a:ea typeface="Roboto"/>
                <a:cs typeface="Roboto"/>
                <a:sym typeface="Roboto"/>
              </a:defRPr>
            </a:lvl9pPr>
          </a:lstStyle>
          <a:p>
            <a:endParaRPr/>
          </a:p>
        </p:txBody>
      </p:sp>
      <p:sp>
        <p:nvSpPr>
          <p:cNvPr id="74" name="Shape 74"/>
          <p:cNvSpPr txBox="1">
            <a:spLocks noGrp="1"/>
          </p:cNvSpPr>
          <p:nvPr>
            <p:ph type="body" idx="1"/>
          </p:nvPr>
        </p:nvSpPr>
        <p:spPr>
          <a:xfrm>
            <a:off x="475500" y="3304625"/>
            <a:ext cx="8222100" cy="13008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lt2"/>
              </a:buClr>
              <a:buFont typeface="Roboto"/>
              <a:buNone/>
              <a:defRPr sz="1800" b="0" i="0" u="none" strike="noStrike" cap="none">
                <a:solidFill>
                  <a:schemeClr val="lt2"/>
                </a:solidFill>
                <a:latin typeface="Roboto"/>
                <a:ea typeface="Roboto"/>
                <a:cs typeface="Roboto"/>
                <a:sym typeface="Roboto"/>
              </a:defRPr>
            </a:lvl1pPr>
            <a:lvl2pPr marL="457200" marR="0" lvl="1"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2pPr>
            <a:lvl3pPr marL="914400" marR="0" lvl="2"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3pPr>
            <a:lvl4pPr marL="1371600" marR="0" lvl="3"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4pPr>
            <a:lvl5pPr marL="1828800" marR="0" lvl="4"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5pPr>
            <a:lvl6pPr marL="2286000" marR="0" lvl="5"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6pPr>
            <a:lvl7pPr marL="2743200" marR="0" lvl="6"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7pPr>
            <a:lvl8pPr marL="3200400" marR="0" lvl="7"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8pPr>
            <a:lvl9pPr marL="3657600" marR="0" lvl="8"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75" name="Shape 75"/>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6"/>
        <p:cNvGrpSpPr/>
        <p:nvPr/>
      </p:nvGrpSpPr>
      <p:grpSpPr>
        <a:xfrm>
          <a:off x="0" y="0"/>
          <a:ext cx="0" cy="0"/>
          <a:chOff x="0" y="0"/>
          <a:chExt cx="0" cy="0"/>
        </a:xfrm>
      </p:grpSpPr>
      <p:sp>
        <p:nvSpPr>
          <p:cNvPr id="77" name="Shape 77"/>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8" name="Shape 7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9" name="Shape 79"/>
          <p:cNvSpPr txBox="1">
            <a:spLocks noGrp="1"/>
          </p:cNvSpPr>
          <p:nvPr>
            <p:ph type="title"/>
          </p:nvPr>
        </p:nvSpPr>
        <p:spPr>
          <a:xfrm>
            <a:off x="98250" y="16350"/>
            <a:ext cx="8826600" cy="602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1pPr>
            <a:lvl2pPr lvl="1" indent="0" rtl="0">
              <a:spcBef>
                <a:spcPts val="0"/>
              </a:spcBef>
              <a:buClr>
                <a:schemeClr val="lt1"/>
              </a:buClr>
              <a:buFont typeface="Roboto"/>
              <a:buNone/>
              <a:defRPr sz="1800">
                <a:solidFill>
                  <a:schemeClr val="lt1"/>
                </a:solidFill>
                <a:latin typeface="Roboto"/>
                <a:ea typeface="Roboto"/>
                <a:cs typeface="Roboto"/>
                <a:sym typeface="Roboto"/>
              </a:defRPr>
            </a:lvl2pPr>
            <a:lvl3pPr lvl="2" indent="0" rtl="0">
              <a:spcBef>
                <a:spcPts val="0"/>
              </a:spcBef>
              <a:buClr>
                <a:schemeClr val="lt1"/>
              </a:buClr>
              <a:buFont typeface="Roboto"/>
              <a:buNone/>
              <a:defRPr sz="1800">
                <a:solidFill>
                  <a:schemeClr val="lt1"/>
                </a:solidFill>
                <a:latin typeface="Roboto"/>
                <a:ea typeface="Roboto"/>
                <a:cs typeface="Roboto"/>
                <a:sym typeface="Roboto"/>
              </a:defRPr>
            </a:lvl3pPr>
            <a:lvl4pPr lvl="3" indent="0" rtl="0">
              <a:spcBef>
                <a:spcPts val="0"/>
              </a:spcBef>
              <a:buClr>
                <a:schemeClr val="lt1"/>
              </a:buClr>
              <a:buFont typeface="Roboto"/>
              <a:buNone/>
              <a:defRPr sz="1800">
                <a:solidFill>
                  <a:schemeClr val="lt1"/>
                </a:solidFill>
                <a:latin typeface="Roboto"/>
                <a:ea typeface="Roboto"/>
                <a:cs typeface="Roboto"/>
                <a:sym typeface="Roboto"/>
              </a:defRPr>
            </a:lvl4pPr>
            <a:lvl5pPr lvl="4" indent="0" rtl="0">
              <a:spcBef>
                <a:spcPts val="0"/>
              </a:spcBef>
              <a:buClr>
                <a:schemeClr val="lt1"/>
              </a:buClr>
              <a:buFont typeface="Roboto"/>
              <a:buNone/>
              <a:defRPr sz="1800">
                <a:solidFill>
                  <a:schemeClr val="lt1"/>
                </a:solidFill>
                <a:latin typeface="Roboto"/>
                <a:ea typeface="Roboto"/>
                <a:cs typeface="Roboto"/>
                <a:sym typeface="Roboto"/>
              </a:defRPr>
            </a:lvl5pPr>
            <a:lvl6pPr lvl="5" indent="0" rtl="0">
              <a:spcBef>
                <a:spcPts val="0"/>
              </a:spcBef>
              <a:buClr>
                <a:schemeClr val="lt1"/>
              </a:buClr>
              <a:buFont typeface="Roboto"/>
              <a:buNone/>
              <a:defRPr sz="1800">
                <a:solidFill>
                  <a:schemeClr val="lt1"/>
                </a:solidFill>
                <a:latin typeface="Roboto"/>
                <a:ea typeface="Roboto"/>
                <a:cs typeface="Roboto"/>
                <a:sym typeface="Roboto"/>
              </a:defRPr>
            </a:lvl6pPr>
            <a:lvl7pPr lvl="6" indent="0" rtl="0">
              <a:spcBef>
                <a:spcPts val="0"/>
              </a:spcBef>
              <a:buClr>
                <a:schemeClr val="lt1"/>
              </a:buClr>
              <a:buFont typeface="Roboto"/>
              <a:buNone/>
              <a:defRPr sz="1800">
                <a:solidFill>
                  <a:schemeClr val="lt1"/>
                </a:solidFill>
                <a:latin typeface="Roboto"/>
                <a:ea typeface="Roboto"/>
                <a:cs typeface="Roboto"/>
                <a:sym typeface="Roboto"/>
              </a:defRPr>
            </a:lvl7pPr>
            <a:lvl8pPr lvl="7" indent="0" rtl="0">
              <a:spcBef>
                <a:spcPts val="0"/>
              </a:spcBef>
              <a:buClr>
                <a:schemeClr val="lt1"/>
              </a:buClr>
              <a:buFont typeface="Roboto"/>
              <a:buNone/>
              <a:defRPr sz="1800">
                <a:solidFill>
                  <a:schemeClr val="lt1"/>
                </a:solidFill>
                <a:latin typeface="Roboto"/>
                <a:ea typeface="Roboto"/>
                <a:cs typeface="Roboto"/>
                <a:sym typeface="Roboto"/>
              </a:defRPr>
            </a:lvl8pPr>
            <a:lvl9pPr lvl="8" indent="0" rtl="0">
              <a:spcBef>
                <a:spcPts val="0"/>
              </a:spcBef>
              <a:buClr>
                <a:schemeClr val="lt1"/>
              </a:buClr>
              <a:buFont typeface="Roboto"/>
              <a:buNone/>
              <a:defRPr sz="1800">
                <a:solidFill>
                  <a:schemeClr val="lt1"/>
                </a:solidFill>
                <a:latin typeface="Roboto"/>
                <a:ea typeface="Roboto"/>
                <a:cs typeface="Roboto"/>
                <a:sym typeface="Roboto"/>
              </a:defRPr>
            </a:lvl9pPr>
          </a:lstStyle>
          <a:p>
            <a:endParaRPr/>
          </a:p>
        </p:txBody>
      </p:sp>
      <p:sp>
        <p:nvSpPr>
          <p:cNvPr id="80" name="Shape 80"/>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81"/>
        <p:cNvGrpSpPr/>
        <p:nvPr/>
      </p:nvGrpSpPr>
      <p:grpSpPr>
        <a:xfrm>
          <a:off x="0" y="0"/>
          <a:ext cx="0" cy="0"/>
          <a:chOff x="0" y="0"/>
          <a:chExt cx="0" cy="0"/>
        </a:xfrm>
      </p:grpSpPr>
      <p:sp>
        <p:nvSpPr>
          <p:cNvPr id="82" name="Shape 82"/>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3" name="Shape 8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4" name="Shape 84"/>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lvl="1" indent="0" rtl="0">
              <a:spcBef>
                <a:spcPts val="0"/>
              </a:spcBef>
              <a:buClr>
                <a:schemeClr val="lt1"/>
              </a:buClr>
              <a:buFont typeface="Roboto"/>
              <a:buNone/>
              <a:defRPr sz="3200">
                <a:solidFill>
                  <a:schemeClr val="lt1"/>
                </a:solidFill>
                <a:latin typeface="Roboto"/>
                <a:ea typeface="Roboto"/>
                <a:cs typeface="Roboto"/>
                <a:sym typeface="Roboto"/>
              </a:defRPr>
            </a:lvl2pPr>
            <a:lvl3pPr lvl="2" indent="0" rtl="0">
              <a:spcBef>
                <a:spcPts val="0"/>
              </a:spcBef>
              <a:buClr>
                <a:schemeClr val="lt1"/>
              </a:buClr>
              <a:buFont typeface="Roboto"/>
              <a:buNone/>
              <a:defRPr sz="3200">
                <a:solidFill>
                  <a:schemeClr val="lt1"/>
                </a:solidFill>
                <a:latin typeface="Roboto"/>
                <a:ea typeface="Roboto"/>
                <a:cs typeface="Roboto"/>
                <a:sym typeface="Roboto"/>
              </a:defRPr>
            </a:lvl3pPr>
            <a:lvl4pPr lvl="3" indent="0" rtl="0">
              <a:spcBef>
                <a:spcPts val="0"/>
              </a:spcBef>
              <a:buClr>
                <a:schemeClr val="lt1"/>
              </a:buClr>
              <a:buFont typeface="Roboto"/>
              <a:buNone/>
              <a:defRPr sz="3200">
                <a:solidFill>
                  <a:schemeClr val="lt1"/>
                </a:solidFill>
                <a:latin typeface="Roboto"/>
                <a:ea typeface="Roboto"/>
                <a:cs typeface="Roboto"/>
                <a:sym typeface="Roboto"/>
              </a:defRPr>
            </a:lvl4pPr>
            <a:lvl5pPr lvl="4" indent="0" rtl="0">
              <a:spcBef>
                <a:spcPts val="0"/>
              </a:spcBef>
              <a:buClr>
                <a:schemeClr val="lt1"/>
              </a:buClr>
              <a:buFont typeface="Roboto"/>
              <a:buNone/>
              <a:defRPr sz="3200">
                <a:solidFill>
                  <a:schemeClr val="lt1"/>
                </a:solidFill>
                <a:latin typeface="Roboto"/>
                <a:ea typeface="Roboto"/>
                <a:cs typeface="Roboto"/>
                <a:sym typeface="Roboto"/>
              </a:defRPr>
            </a:lvl5pPr>
            <a:lvl6pPr lvl="5" indent="0" rtl="0">
              <a:spcBef>
                <a:spcPts val="0"/>
              </a:spcBef>
              <a:buClr>
                <a:schemeClr val="lt1"/>
              </a:buClr>
              <a:buFont typeface="Roboto"/>
              <a:buNone/>
              <a:defRPr sz="3200">
                <a:solidFill>
                  <a:schemeClr val="lt1"/>
                </a:solidFill>
                <a:latin typeface="Roboto"/>
                <a:ea typeface="Roboto"/>
                <a:cs typeface="Roboto"/>
                <a:sym typeface="Roboto"/>
              </a:defRPr>
            </a:lvl6pPr>
            <a:lvl7pPr lvl="6" indent="0" rtl="0">
              <a:spcBef>
                <a:spcPts val="0"/>
              </a:spcBef>
              <a:buClr>
                <a:schemeClr val="lt1"/>
              </a:buClr>
              <a:buFont typeface="Roboto"/>
              <a:buNone/>
              <a:defRPr sz="3200">
                <a:solidFill>
                  <a:schemeClr val="lt1"/>
                </a:solidFill>
                <a:latin typeface="Roboto"/>
                <a:ea typeface="Roboto"/>
                <a:cs typeface="Roboto"/>
                <a:sym typeface="Roboto"/>
              </a:defRPr>
            </a:lvl7pPr>
            <a:lvl8pPr lvl="7" indent="0" rtl="0">
              <a:spcBef>
                <a:spcPts val="0"/>
              </a:spcBef>
              <a:buClr>
                <a:schemeClr val="lt1"/>
              </a:buClr>
              <a:buFont typeface="Roboto"/>
              <a:buNone/>
              <a:defRPr sz="3200">
                <a:solidFill>
                  <a:schemeClr val="lt1"/>
                </a:solidFill>
                <a:latin typeface="Roboto"/>
                <a:ea typeface="Roboto"/>
                <a:cs typeface="Roboto"/>
                <a:sym typeface="Roboto"/>
              </a:defRPr>
            </a:lvl8pPr>
            <a:lvl9pPr lvl="8" indent="0" rtl="0">
              <a:spcBef>
                <a:spcPts val="0"/>
              </a:spcBef>
              <a:buClr>
                <a:schemeClr val="lt1"/>
              </a:buClr>
              <a:buFont typeface="Roboto"/>
              <a:buNone/>
              <a:defRPr sz="3200">
                <a:solidFill>
                  <a:schemeClr val="lt1"/>
                </a:solidFill>
                <a:latin typeface="Roboto"/>
                <a:ea typeface="Roboto"/>
                <a:cs typeface="Roboto"/>
                <a:sym typeface="Roboto"/>
              </a:defRPr>
            </a:lvl9pPr>
          </a:lstStyle>
          <a:p>
            <a:endParaRPr/>
          </a:p>
        </p:txBody>
      </p:sp>
      <p:sp>
        <p:nvSpPr>
          <p:cNvPr id="85" name="Shape 85"/>
          <p:cNvSpPr txBox="1">
            <a:spLocks noGrp="1"/>
          </p:cNvSpPr>
          <p:nvPr>
            <p:ph type="body" idx="1"/>
          </p:nvPr>
        </p:nvSpPr>
        <p:spPr>
          <a:xfrm>
            <a:off x="471900" y="1919075"/>
            <a:ext cx="3999900" cy="2710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1pPr>
            <a:lvl2pPr marL="457200" marR="0" lvl="1"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2pPr>
            <a:lvl3pPr marL="914400" marR="0" lvl="2"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3pPr>
            <a:lvl4pPr marL="1371600" marR="0" lvl="3"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4pPr>
            <a:lvl5pPr marL="1828800" marR="0" lvl="4"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5pPr>
            <a:lvl6pPr marL="2286000" marR="0" lvl="5"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6pPr>
            <a:lvl7pPr marL="2743200" marR="0" lvl="6"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7pPr>
            <a:lvl8pPr marL="3200400" marR="0" lvl="7"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8pPr>
            <a:lvl9pPr marL="3657600" marR="0" lvl="8"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9pPr>
          </a:lstStyle>
          <a:p>
            <a:endParaRPr/>
          </a:p>
        </p:txBody>
      </p:sp>
      <p:sp>
        <p:nvSpPr>
          <p:cNvPr id="86" name="Shape 86"/>
          <p:cNvSpPr txBox="1">
            <a:spLocks noGrp="1"/>
          </p:cNvSpPr>
          <p:nvPr>
            <p:ph type="body" idx="2"/>
          </p:nvPr>
        </p:nvSpPr>
        <p:spPr>
          <a:xfrm>
            <a:off x="4694250" y="1919075"/>
            <a:ext cx="3999900" cy="2710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1pPr>
            <a:lvl2pPr marL="457200" marR="0" lvl="1"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2pPr>
            <a:lvl3pPr marL="914400" marR="0" lvl="2"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3pPr>
            <a:lvl4pPr marL="1371600" marR="0" lvl="3"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4pPr>
            <a:lvl5pPr marL="1828800" marR="0" lvl="4"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5pPr>
            <a:lvl6pPr marL="2286000" marR="0" lvl="5"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6pPr>
            <a:lvl7pPr marL="2743200" marR="0" lvl="6"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7pPr>
            <a:lvl8pPr marL="3200400" marR="0" lvl="7"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8pPr>
            <a:lvl9pPr marL="3657600" marR="0" lvl="8"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9pPr>
          </a:lstStyle>
          <a:p>
            <a:endParaRPr/>
          </a:p>
        </p:txBody>
      </p:sp>
      <p:sp>
        <p:nvSpPr>
          <p:cNvPr id="87" name="Shape 87"/>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8"/>
        <p:cNvGrpSpPr/>
        <p:nvPr/>
      </p:nvGrpSpPr>
      <p:grpSpPr>
        <a:xfrm>
          <a:off x="0" y="0"/>
          <a:ext cx="0" cy="0"/>
          <a:chOff x="0" y="0"/>
          <a:chExt cx="0" cy="0"/>
        </a:xfrm>
      </p:grpSpPr>
      <p:sp>
        <p:nvSpPr>
          <p:cNvPr id="89" name="Shape 89"/>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0" name="Shape 90"/>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1" name="Shape 91"/>
          <p:cNvSpPr txBox="1">
            <a:spLocks noGrp="1"/>
          </p:cNvSpPr>
          <p:nvPr>
            <p:ph type="title"/>
          </p:nvPr>
        </p:nvSpPr>
        <p:spPr>
          <a:xfrm>
            <a:off x="226077" y="357800"/>
            <a:ext cx="2808000" cy="953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1pPr>
            <a:lvl2pPr lvl="1" indent="0" rtl="0">
              <a:spcBef>
                <a:spcPts val="0"/>
              </a:spcBef>
              <a:buClr>
                <a:schemeClr val="lt1"/>
              </a:buClr>
              <a:buFont typeface="Roboto"/>
              <a:buNone/>
              <a:defRPr sz="2400">
                <a:solidFill>
                  <a:schemeClr val="lt1"/>
                </a:solidFill>
                <a:latin typeface="Roboto"/>
                <a:ea typeface="Roboto"/>
                <a:cs typeface="Roboto"/>
                <a:sym typeface="Roboto"/>
              </a:defRPr>
            </a:lvl2pPr>
            <a:lvl3pPr lvl="2" indent="0" rtl="0">
              <a:spcBef>
                <a:spcPts val="0"/>
              </a:spcBef>
              <a:buClr>
                <a:schemeClr val="lt1"/>
              </a:buClr>
              <a:buFont typeface="Roboto"/>
              <a:buNone/>
              <a:defRPr sz="2400">
                <a:solidFill>
                  <a:schemeClr val="lt1"/>
                </a:solidFill>
                <a:latin typeface="Roboto"/>
                <a:ea typeface="Roboto"/>
                <a:cs typeface="Roboto"/>
                <a:sym typeface="Roboto"/>
              </a:defRPr>
            </a:lvl3pPr>
            <a:lvl4pPr lvl="3" indent="0" rtl="0">
              <a:spcBef>
                <a:spcPts val="0"/>
              </a:spcBef>
              <a:buClr>
                <a:schemeClr val="lt1"/>
              </a:buClr>
              <a:buFont typeface="Roboto"/>
              <a:buNone/>
              <a:defRPr sz="2400">
                <a:solidFill>
                  <a:schemeClr val="lt1"/>
                </a:solidFill>
                <a:latin typeface="Roboto"/>
                <a:ea typeface="Roboto"/>
                <a:cs typeface="Roboto"/>
                <a:sym typeface="Roboto"/>
              </a:defRPr>
            </a:lvl4pPr>
            <a:lvl5pPr lvl="4" indent="0" rtl="0">
              <a:spcBef>
                <a:spcPts val="0"/>
              </a:spcBef>
              <a:buClr>
                <a:schemeClr val="lt1"/>
              </a:buClr>
              <a:buFont typeface="Roboto"/>
              <a:buNone/>
              <a:defRPr sz="2400">
                <a:solidFill>
                  <a:schemeClr val="lt1"/>
                </a:solidFill>
                <a:latin typeface="Roboto"/>
                <a:ea typeface="Roboto"/>
                <a:cs typeface="Roboto"/>
                <a:sym typeface="Roboto"/>
              </a:defRPr>
            </a:lvl5pPr>
            <a:lvl6pPr lvl="5" indent="0" rtl="0">
              <a:spcBef>
                <a:spcPts val="0"/>
              </a:spcBef>
              <a:buClr>
                <a:schemeClr val="lt1"/>
              </a:buClr>
              <a:buFont typeface="Roboto"/>
              <a:buNone/>
              <a:defRPr sz="2400">
                <a:solidFill>
                  <a:schemeClr val="lt1"/>
                </a:solidFill>
                <a:latin typeface="Roboto"/>
                <a:ea typeface="Roboto"/>
                <a:cs typeface="Roboto"/>
                <a:sym typeface="Roboto"/>
              </a:defRPr>
            </a:lvl6pPr>
            <a:lvl7pPr lvl="6" indent="0" rtl="0">
              <a:spcBef>
                <a:spcPts val="0"/>
              </a:spcBef>
              <a:buClr>
                <a:schemeClr val="lt1"/>
              </a:buClr>
              <a:buFont typeface="Roboto"/>
              <a:buNone/>
              <a:defRPr sz="2400">
                <a:solidFill>
                  <a:schemeClr val="lt1"/>
                </a:solidFill>
                <a:latin typeface="Roboto"/>
                <a:ea typeface="Roboto"/>
                <a:cs typeface="Roboto"/>
                <a:sym typeface="Roboto"/>
              </a:defRPr>
            </a:lvl7pPr>
            <a:lvl8pPr lvl="7" indent="0" rtl="0">
              <a:spcBef>
                <a:spcPts val="0"/>
              </a:spcBef>
              <a:buClr>
                <a:schemeClr val="lt1"/>
              </a:buClr>
              <a:buFont typeface="Roboto"/>
              <a:buNone/>
              <a:defRPr sz="2400">
                <a:solidFill>
                  <a:schemeClr val="lt1"/>
                </a:solidFill>
                <a:latin typeface="Roboto"/>
                <a:ea typeface="Roboto"/>
                <a:cs typeface="Roboto"/>
                <a:sym typeface="Roboto"/>
              </a:defRPr>
            </a:lvl8pPr>
            <a:lvl9pPr lvl="8" indent="0" rtl="0">
              <a:spcBef>
                <a:spcPts val="0"/>
              </a:spcBef>
              <a:buClr>
                <a:schemeClr val="lt1"/>
              </a:buClr>
              <a:buFont typeface="Roboto"/>
              <a:buNone/>
              <a:defRPr sz="2400">
                <a:solidFill>
                  <a:schemeClr val="lt1"/>
                </a:solidFill>
                <a:latin typeface="Roboto"/>
                <a:ea typeface="Roboto"/>
                <a:cs typeface="Roboto"/>
                <a:sym typeface="Roboto"/>
              </a:defRPr>
            </a:lvl9pPr>
          </a:lstStyle>
          <a:p>
            <a:endParaRPr/>
          </a:p>
        </p:txBody>
      </p:sp>
      <p:sp>
        <p:nvSpPr>
          <p:cNvPr id="92" name="Shape 92"/>
          <p:cNvSpPr txBox="1">
            <a:spLocks noGrp="1"/>
          </p:cNvSpPr>
          <p:nvPr>
            <p:ph type="body" idx="1"/>
          </p:nvPr>
        </p:nvSpPr>
        <p:spPr>
          <a:xfrm>
            <a:off x="226075" y="1465800"/>
            <a:ext cx="2808000" cy="31635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2pPr>
            <a:lvl3pPr marL="914400" marR="0" lvl="2"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3pPr>
            <a:lvl4pPr marL="1371600" marR="0" lvl="3"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4pPr>
            <a:lvl5pPr marL="1828800" marR="0" lvl="4"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5pPr>
            <a:lvl6pPr marL="2286000" marR="0" lvl="5"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6pPr>
            <a:lvl7pPr marL="2743200" marR="0" lvl="6"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7pPr>
            <a:lvl8pPr marL="3200400" marR="0" lvl="7"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8pPr>
            <a:lvl9pPr marL="3657600" marR="0" lvl="8"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9pPr>
          </a:lstStyle>
          <a:p>
            <a:endParaRPr/>
          </a:p>
        </p:txBody>
      </p:sp>
      <p:sp>
        <p:nvSpPr>
          <p:cNvPr id="93" name="Shape 93"/>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4"/>
        <p:cNvGrpSpPr/>
        <p:nvPr/>
      </p:nvGrpSpPr>
      <p:grpSpPr>
        <a:xfrm>
          <a:off x="0" y="0"/>
          <a:ext cx="0" cy="0"/>
          <a:chOff x="0" y="0"/>
          <a:chExt cx="0" cy="0"/>
        </a:xfrm>
      </p:grpSpPr>
      <p:sp>
        <p:nvSpPr>
          <p:cNvPr id="95" name="Shape 95"/>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6"/>
        <p:cNvGrpSpPr/>
        <p:nvPr/>
      </p:nvGrpSpPr>
      <p:grpSpPr>
        <a:xfrm>
          <a:off x="0" y="0"/>
          <a:ext cx="0" cy="0"/>
          <a:chOff x="0" y="0"/>
          <a:chExt cx="0" cy="0"/>
        </a:xfrm>
      </p:grpSpPr>
      <p:sp>
        <p:nvSpPr>
          <p:cNvPr id="97" name="Shape 97"/>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8" name="Shape 98"/>
          <p:cNvSpPr/>
          <p:nvPr/>
        </p:nvSpPr>
        <p:spPr>
          <a:xfrm flipH="1">
            <a:off x="8246400" y="4245875"/>
            <a:ext cx="897600" cy="897600"/>
          </a:xfrm>
          <a:prstGeom prst="round1Rect">
            <a:avLst>
              <a:gd name="adj" fmla="val 16667"/>
            </a:avLst>
          </a:prstGeom>
          <a:solidFill>
            <a:schemeClr val="lt1">
              <a:alpha val="67840"/>
            </a:scheme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9" name="Shape 99"/>
          <p:cNvSpPr txBox="1">
            <a:spLocks noGrp="1"/>
          </p:cNvSpPr>
          <p:nvPr>
            <p:ph type="ctrTitle"/>
          </p:nvPr>
        </p:nvSpPr>
        <p:spPr>
          <a:xfrm>
            <a:off x="390525" y="1819275"/>
            <a:ext cx="8222100" cy="933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4800" b="0" i="0" u="none" strike="noStrike" cap="none">
                <a:solidFill>
                  <a:schemeClr val="lt1"/>
                </a:solidFill>
                <a:latin typeface="Roboto"/>
                <a:ea typeface="Roboto"/>
                <a:cs typeface="Roboto"/>
                <a:sym typeface="Roboto"/>
              </a:defRPr>
            </a:lvl1pPr>
            <a:lvl2pPr lvl="1" indent="0" rtl="0">
              <a:spcBef>
                <a:spcPts val="0"/>
              </a:spcBef>
              <a:buClr>
                <a:schemeClr val="lt1"/>
              </a:buClr>
              <a:buFont typeface="Roboto"/>
              <a:buNone/>
              <a:defRPr sz="4800">
                <a:solidFill>
                  <a:schemeClr val="lt1"/>
                </a:solidFill>
                <a:latin typeface="Roboto"/>
                <a:ea typeface="Roboto"/>
                <a:cs typeface="Roboto"/>
                <a:sym typeface="Roboto"/>
              </a:defRPr>
            </a:lvl2pPr>
            <a:lvl3pPr lvl="2" indent="0" rtl="0">
              <a:spcBef>
                <a:spcPts val="0"/>
              </a:spcBef>
              <a:buClr>
                <a:schemeClr val="lt1"/>
              </a:buClr>
              <a:buFont typeface="Roboto"/>
              <a:buNone/>
              <a:defRPr sz="4800">
                <a:solidFill>
                  <a:schemeClr val="lt1"/>
                </a:solidFill>
                <a:latin typeface="Roboto"/>
                <a:ea typeface="Roboto"/>
                <a:cs typeface="Roboto"/>
                <a:sym typeface="Roboto"/>
              </a:defRPr>
            </a:lvl3pPr>
            <a:lvl4pPr lvl="3" indent="0" rtl="0">
              <a:spcBef>
                <a:spcPts val="0"/>
              </a:spcBef>
              <a:buClr>
                <a:schemeClr val="lt1"/>
              </a:buClr>
              <a:buFont typeface="Roboto"/>
              <a:buNone/>
              <a:defRPr sz="4800">
                <a:solidFill>
                  <a:schemeClr val="lt1"/>
                </a:solidFill>
                <a:latin typeface="Roboto"/>
                <a:ea typeface="Roboto"/>
                <a:cs typeface="Roboto"/>
                <a:sym typeface="Roboto"/>
              </a:defRPr>
            </a:lvl4pPr>
            <a:lvl5pPr lvl="4" indent="0" rtl="0">
              <a:spcBef>
                <a:spcPts val="0"/>
              </a:spcBef>
              <a:buClr>
                <a:schemeClr val="lt1"/>
              </a:buClr>
              <a:buFont typeface="Roboto"/>
              <a:buNone/>
              <a:defRPr sz="4800">
                <a:solidFill>
                  <a:schemeClr val="lt1"/>
                </a:solidFill>
                <a:latin typeface="Roboto"/>
                <a:ea typeface="Roboto"/>
                <a:cs typeface="Roboto"/>
                <a:sym typeface="Roboto"/>
              </a:defRPr>
            </a:lvl5pPr>
            <a:lvl6pPr lvl="5" indent="0" rtl="0">
              <a:spcBef>
                <a:spcPts val="0"/>
              </a:spcBef>
              <a:buClr>
                <a:schemeClr val="lt1"/>
              </a:buClr>
              <a:buFont typeface="Roboto"/>
              <a:buNone/>
              <a:defRPr sz="4800">
                <a:solidFill>
                  <a:schemeClr val="lt1"/>
                </a:solidFill>
                <a:latin typeface="Roboto"/>
                <a:ea typeface="Roboto"/>
                <a:cs typeface="Roboto"/>
                <a:sym typeface="Roboto"/>
              </a:defRPr>
            </a:lvl6pPr>
            <a:lvl7pPr lvl="6" indent="0" rtl="0">
              <a:spcBef>
                <a:spcPts val="0"/>
              </a:spcBef>
              <a:buClr>
                <a:schemeClr val="lt1"/>
              </a:buClr>
              <a:buFont typeface="Roboto"/>
              <a:buNone/>
              <a:defRPr sz="4800">
                <a:solidFill>
                  <a:schemeClr val="lt1"/>
                </a:solidFill>
                <a:latin typeface="Roboto"/>
                <a:ea typeface="Roboto"/>
                <a:cs typeface="Roboto"/>
                <a:sym typeface="Roboto"/>
              </a:defRPr>
            </a:lvl7pPr>
            <a:lvl8pPr lvl="7" indent="0" rtl="0">
              <a:spcBef>
                <a:spcPts val="0"/>
              </a:spcBef>
              <a:buClr>
                <a:schemeClr val="lt1"/>
              </a:buClr>
              <a:buFont typeface="Roboto"/>
              <a:buNone/>
              <a:defRPr sz="4800">
                <a:solidFill>
                  <a:schemeClr val="lt1"/>
                </a:solidFill>
                <a:latin typeface="Roboto"/>
                <a:ea typeface="Roboto"/>
                <a:cs typeface="Roboto"/>
                <a:sym typeface="Roboto"/>
              </a:defRPr>
            </a:lvl8pPr>
            <a:lvl9pPr lvl="8" indent="0" rtl="0">
              <a:spcBef>
                <a:spcPts val="0"/>
              </a:spcBef>
              <a:buClr>
                <a:schemeClr val="lt1"/>
              </a:buClr>
              <a:buFont typeface="Roboto"/>
              <a:buNone/>
              <a:defRPr sz="4800">
                <a:solidFill>
                  <a:schemeClr val="lt1"/>
                </a:solidFill>
                <a:latin typeface="Roboto"/>
                <a:ea typeface="Roboto"/>
                <a:cs typeface="Roboto"/>
                <a:sym typeface="Roboto"/>
              </a:defRPr>
            </a:lvl9pPr>
          </a:lstStyle>
          <a:p>
            <a:endParaRPr/>
          </a:p>
        </p:txBody>
      </p:sp>
      <p:sp>
        <p:nvSpPr>
          <p:cNvPr id="100" name="Shape 100"/>
          <p:cNvSpPr txBox="1">
            <a:spLocks noGrp="1"/>
          </p:cNvSpPr>
          <p:nvPr>
            <p:ph type="subTitle" idx="1"/>
          </p:nvPr>
        </p:nvSpPr>
        <p:spPr>
          <a:xfrm>
            <a:off x="390525" y="2789130"/>
            <a:ext cx="8222100" cy="43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2pPr>
            <a:lvl3pPr marL="914400" marR="0" lvl="2"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3pPr>
            <a:lvl4pPr marL="1371600" marR="0" lvl="3"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4pPr>
            <a:lvl5pPr marL="1828800" marR="0" lvl="4"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5pPr>
            <a:lvl6pPr marL="2286000" marR="0" lvl="5"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6pPr>
            <a:lvl7pPr marL="2743200" marR="0" lvl="6"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7pPr>
            <a:lvl8pPr marL="3200400" marR="0" lvl="7"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8pPr>
            <a:lvl9pPr marL="3657600" marR="0" lvl="8"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101" name="Shape 101"/>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60950" y="2065350"/>
            <a:ext cx="8222100" cy="1012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4200" b="0" i="0" u="none" strike="noStrike" cap="none">
                <a:solidFill>
                  <a:schemeClr val="lt1"/>
                </a:solidFill>
                <a:latin typeface="Roboto"/>
                <a:ea typeface="Roboto"/>
                <a:cs typeface="Roboto"/>
                <a:sym typeface="Roboto"/>
              </a:defRPr>
            </a:lvl1pPr>
            <a:lvl2pPr lvl="1" indent="0" rtl="0">
              <a:spcBef>
                <a:spcPts val="0"/>
              </a:spcBef>
              <a:buClr>
                <a:schemeClr val="lt1"/>
              </a:buClr>
              <a:buFont typeface="Roboto"/>
              <a:buNone/>
              <a:defRPr sz="4200">
                <a:solidFill>
                  <a:schemeClr val="lt1"/>
                </a:solidFill>
                <a:latin typeface="Roboto"/>
                <a:ea typeface="Roboto"/>
                <a:cs typeface="Roboto"/>
                <a:sym typeface="Roboto"/>
              </a:defRPr>
            </a:lvl2pPr>
            <a:lvl3pPr lvl="2" indent="0" rtl="0">
              <a:spcBef>
                <a:spcPts val="0"/>
              </a:spcBef>
              <a:buClr>
                <a:schemeClr val="lt1"/>
              </a:buClr>
              <a:buFont typeface="Roboto"/>
              <a:buNone/>
              <a:defRPr sz="4200">
                <a:solidFill>
                  <a:schemeClr val="lt1"/>
                </a:solidFill>
                <a:latin typeface="Roboto"/>
                <a:ea typeface="Roboto"/>
                <a:cs typeface="Roboto"/>
                <a:sym typeface="Roboto"/>
              </a:defRPr>
            </a:lvl3pPr>
            <a:lvl4pPr lvl="3" indent="0" rtl="0">
              <a:spcBef>
                <a:spcPts val="0"/>
              </a:spcBef>
              <a:buClr>
                <a:schemeClr val="lt1"/>
              </a:buClr>
              <a:buFont typeface="Roboto"/>
              <a:buNone/>
              <a:defRPr sz="4200">
                <a:solidFill>
                  <a:schemeClr val="lt1"/>
                </a:solidFill>
                <a:latin typeface="Roboto"/>
                <a:ea typeface="Roboto"/>
                <a:cs typeface="Roboto"/>
                <a:sym typeface="Roboto"/>
              </a:defRPr>
            </a:lvl4pPr>
            <a:lvl5pPr lvl="4" indent="0" rtl="0">
              <a:spcBef>
                <a:spcPts val="0"/>
              </a:spcBef>
              <a:buClr>
                <a:schemeClr val="lt1"/>
              </a:buClr>
              <a:buFont typeface="Roboto"/>
              <a:buNone/>
              <a:defRPr sz="4200">
                <a:solidFill>
                  <a:schemeClr val="lt1"/>
                </a:solidFill>
                <a:latin typeface="Roboto"/>
                <a:ea typeface="Roboto"/>
                <a:cs typeface="Roboto"/>
                <a:sym typeface="Roboto"/>
              </a:defRPr>
            </a:lvl5pPr>
            <a:lvl6pPr lvl="5" indent="0" rtl="0">
              <a:spcBef>
                <a:spcPts val="0"/>
              </a:spcBef>
              <a:buClr>
                <a:schemeClr val="lt1"/>
              </a:buClr>
              <a:buFont typeface="Roboto"/>
              <a:buNone/>
              <a:defRPr sz="4200">
                <a:solidFill>
                  <a:schemeClr val="lt1"/>
                </a:solidFill>
                <a:latin typeface="Roboto"/>
                <a:ea typeface="Roboto"/>
                <a:cs typeface="Roboto"/>
                <a:sym typeface="Roboto"/>
              </a:defRPr>
            </a:lvl6pPr>
            <a:lvl7pPr lvl="6" indent="0" rtl="0">
              <a:spcBef>
                <a:spcPts val="0"/>
              </a:spcBef>
              <a:buClr>
                <a:schemeClr val="lt1"/>
              </a:buClr>
              <a:buFont typeface="Roboto"/>
              <a:buNone/>
              <a:defRPr sz="4200">
                <a:solidFill>
                  <a:schemeClr val="lt1"/>
                </a:solidFill>
                <a:latin typeface="Roboto"/>
                <a:ea typeface="Roboto"/>
                <a:cs typeface="Roboto"/>
                <a:sym typeface="Roboto"/>
              </a:defRPr>
            </a:lvl7pPr>
            <a:lvl8pPr lvl="7" indent="0" rtl="0">
              <a:spcBef>
                <a:spcPts val="0"/>
              </a:spcBef>
              <a:buClr>
                <a:schemeClr val="lt1"/>
              </a:buClr>
              <a:buFont typeface="Roboto"/>
              <a:buNone/>
              <a:defRPr sz="4200">
                <a:solidFill>
                  <a:schemeClr val="lt1"/>
                </a:solidFill>
                <a:latin typeface="Roboto"/>
                <a:ea typeface="Roboto"/>
                <a:cs typeface="Roboto"/>
                <a:sym typeface="Roboto"/>
              </a:defRPr>
            </a:lvl8pPr>
            <a:lvl9pPr lvl="8" indent="0" rtl="0">
              <a:spcBef>
                <a:spcPts val="0"/>
              </a:spcBef>
              <a:buClr>
                <a:schemeClr val="lt1"/>
              </a:buClr>
              <a:buFont typeface="Roboto"/>
              <a:buNone/>
              <a:defRPr sz="4200">
                <a:solidFill>
                  <a:schemeClr val="lt1"/>
                </a:solidFill>
                <a:latin typeface="Roboto"/>
                <a:ea typeface="Roboto"/>
                <a:cs typeface="Roboto"/>
                <a:sym typeface="Roboto"/>
              </a:defRPr>
            </a:lvl9pPr>
          </a:lstStyle>
          <a:p>
            <a:endParaRPr/>
          </a:p>
        </p:txBody>
      </p:sp>
      <p:sp>
        <p:nvSpPr>
          <p:cNvPr id="104" name="Shape 104"/>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Main poi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90250" y="488250"/>
            <a:ext cx="62271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6000" b="0" i="0" u="none" strike="noStrike" cap="none">
                <a:solidFill>
                  <a:schemeClr val="lt1"/>
                </a:solidFill>
                <a:latin typeface="Roboto"/>
                <a:ea typeface="Roboto"/>
                <a:cs typeface="Roboto"/>
                <a:sym typeface="Roboto"/>
              </a:defRPr>
            </a:lvl1pPr>
            <a:lvl2pPr lvl="1" indent="0" rtl="0">
              <a:spcBef>
                <a:spcPts val="0"/>
              </a:spcBef>
              <a:buClr>
                <a:schemeClr val="lt1"/>
              </a:buClr>
              <a:buFont typeface="Roboto"/>
              <a:buNone/>
              <a:defRPr sz="6000">
                <a:solidFill>
                  <a:schemeClr val="lt1"/>
                </a:solidFill>
                <a:latin typeface="Roboto"/>
                <a:ea typeface="Roboto"/>
                <a:cs typeface="Roboto"/>
                <a:sym typeface="Roboto"/>
              </a:defRPr>
            </a:lvl2pPr>
            <a:lvl3pPr lvl="2" indent="0" rtl="0">
              <a:spcBef>
                <a:spcPts val="0"/>
              </a:spcBef>
              <a:buClr>
                <a:schemeClr val="lt1"/>
              </a:buClr>
              <a:buFont typeface="Roboto"/>
              <a:buNone/>
              <a:defRPr sz="6000">
                <a:solidFill>
                  <a:schemeClr val="lt1"/>
                </a:solidFill>
                <a:latin typeface="Roboto"/>
                <a:ea typeface="Roboto"/>
                <a:cs typeface="Roboto"/>
                <a:sym typeface="Roboto"/>
              </a:defRPr>
            </a:lvl3pPr>
            <a:lvl4pPr lvl="3" indent="0" rtl="0">
              <a:spcBef>
                <a:spcPts val="0"/>
              </a:spcBef>
              <a:buClr>
                <a:schemeClr val="lt1"/>
              </a:buClr>
              <a:buFont typeface="Roboto"/>
              <a:buNone/>
              <a:defRPr sz="6000">
                <a:solidFill>
                  <a:schemeClr val="lt1"/>
                </a:solidFill>
                <a:latin typeface="Roboto"/>
                <a:ea typeface="Roboto"/>
                <a:cs typeface="Roboto"/>
                <a:sym typeface="Roboto"/>
              </a:defRPr>
            </a:lvl4pPr>
            <a:lvl5pPr lvl="4" indent="0" rtl="0">
              <a:spcBef>
                <a:spcPts val="0"/>
              </a:spcBef>
              <a:buClr>
                <a:schemeClr val="lt1"/>
              </a:buClr>
              <a:buFont typeface="Roboto"/>
              <a:buNone/>
              <a:defRPr sz="6000">
                <a:solidFill>
                  <a:schemeClr val="lt1"/>
                </a:solidFill>
                <a:latin typeface="Roboto"/>
                <a:ea typeface="Roboto"/>
                <a:cs typeface="Roboto"/>
                <a:sym typeface="Roboto"/>
              </a:defRPr>
            </a:lvl5pPr>
            <a:lvl6pPr lvl="5" indent="0" rtl="0">
              <a:spcBef>
                <a:spcPts val="0"/>
              </a:spcBef>
              <a:buClr>
                <a:schemeClr val="lt1"/>
              </a:buClr>
              <a:buFont typeface="Roboto"/>
              <a:buNone/>
              <a:defRPr sz="6000">
                <a:solidFill>
                  <a:schemeClr val="lt1"/>
                </a:solidFill>
                <a:latin typeface="Roboto"/>
                <a:ea typeface="Roboto"/>
                <a:cs typeface="Roboto"/>
                <a:sym typeface="Roboto"/>
              </a:defRPr>
            </a:lvl6pPr>
            <a:lvl7pPr lvl="6" indent="0" rtl="0">
              <a:spcBef>
                <a:spcPts val="0"/>
              </a:spcBef>
              <a:buClr>
                <a:schemeClr val="lt1"/>
              </a:buClr>
              <a:buFont typeface="Roboto"/>
              <a:buNone/>
              <a:defRPr sz="6000">
                <a:solidFill>
                  <a:schemeClr val="lt1"/>
                </a:solidFill>
                <a:latin typeface="Roboto"/>
                <a:ea typeface="Roboto"/>
                <a:cs typeface="Roboto"/>
                <a:sym typeface="Roboto"/>
              </a:defRPr>
            </a:lvl7pPr>
            <a:lvl8pPr lvl="7" indent="0" rtl="0">
              <a:spcBef>
                <a:spcPts val="0"/>
              </a:spcBef>
              <a:buClr>
                <a:schemeClr val="lt1"/>
              </a:buClr>
              <a:buFont typeface="Roboto"/>
              <a:buNone/>
              <a:defRPr sz="6000">
                <a:solidFill>
                  <a:schemeClr val="lt1"/>
                </a:solidFill>
                <a:latin typeface="Roboto"/>
                <a:ea typeface="Roboto"/>
                <a:cs typeface="Roboto"/>
                <a:sym typeface="Roboto"/>
              </a:defRPr>
            </a:lvl8pPr>
            <a:lvl9pPr lvl="8" indent="0" rtl="0">
              <a:spcBef>
                <a:spcPts val="0"/>
              </a:spcBef>
              <a:buClr>
                <a:schemeClr val="lt1"/>
              </a:buClr>
              <a:buFont typeface="Roboto"/>
              <a:buNone/>
              <a:defRPr sz="6000">
                <a:solidFill>
                  <a:schemeClr val="lt1"/>
                </a:solidFill>
                <a:latin typeface="Roboto"/>
                <a:ea typeface="Roboto"/>
                <a:cs typeface="Roboto"/>
                <a:sym typeface="Roboto"/>
              </a:defRPr>
            </a:lvl9pPr>
          </a:lstStyle>
          <a:p>
            <a:endParaRPr/>
          </a:p>
        </p:txBody>
      </p:sp>
      <p:sp>
        <p:nvSpPr>
          <p:cNvPr id="107" name="Shape 107"/>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lvl="1" indent="0" rtl="0">
              <a:spcBef>
                <a:spcPts val="0"/>
              </a:spcBef>
              <a:buClr>
                <a:schemeClr val="lt1"/>
              </a:buClr>
              <a:buFont typeface="Roboto"/>
              <a:buNone/>
              <a:defRPr sz="3200">
                <a:solidFill>
                  <a:schemeClr val="lt1"/>
                </a:solidFill>
                <a:latin typeface="Roboto"/>
                <a:ea typeface="Roboto"/>
                <a:cs typeface="Roboto"/>
                <a:sym typeface="Roboto"/>
              </a:defRPr>
            </a:lvl2pPr>
            <a:lvl3pPr lvl="2" indent="0" rtl="0">
              <a:spcBef>
                <a:spcPts val="0"/>
              </a:spcBef>
              <a:buClr>
                <a:schemeClr val="lt1"/>
              </a:buClr>
              <a:buFont typeface="Roboto"/>
              <a:buNone/>
              <a:defRPr sz="3200">
                <a:solidFill>
                  <a:schemeClr val="lt1"/>
                </a:solidFill>
                <a:latin typeface="Roboto"/>
                <a:ea typeface="Roboto"/>
                <a:cs typeface="Roboto"/>
                <a:sym typeface="Roboto"/>
              </a:defRPr>
            </a:lvl3pPr>
            <a:lvl4pPr lvl="3" indent="0" rtl="0">
              <a:spcBef>
                <a:spcPts val="0"/>
              </a:spcBef>
              <a:buClr>
                <a:schemeClr val="lt1"/>
              </a:buClr>
              <a:buFont typeface="Roboto"/>
              <a:buNone/>
              <a:defRPr sz="3200">
                <a:solidFill>
                  <a:schemeClr val="lt1"/>
                </a:solidFill>
                <a:latin typeface="Roboto"/>
                <a:ea typeface="Roboto"/>
                <a:cs typeface="Roboto"/>
                <a:sym typeface="Roboto"/>
              </a:defRPr>
            </a:lvl4pPr>
            <a:lvl5pPr lvl="4" indent="0" rtl="0">
              <a:spcBef>
                <a:spcPts val="0"/>
              </a:spcBef>
              <a:buClr>
                <a:schemeClr val="lt1"/>
              </a:buClr>
              <a:buFont typeface="Roboto"/>
              <a:buNone/>
              <a:defRPr sz="3200">
                <a:solidFill>
                  <a:schemeClr val="lt1"/>
                </a:solidFill>
                <a:latin typeface="Roboto"/>
                <a:ea typeface="Roboto"/>
                <a:cs typeface="Roboto"/>
                <a:sym typeface="Roboto"/>
              </a:defRPr>
            </a:lvl5pPr>
            <a:lvl6pPr lvl="5" indent="0" rtl="0">
              <a:spcBef>
                <a:spcPts val="0"/>
              </a:spcBef>
              <a:buClr>
                <a:schemeClr val="lt1"/>
              </a:buClr>
              <a:buFont typeface="Roboto"/>
              <a:buNone/>
              <a:defRPr sz="3200">
                <a:solidFill>
                  <a:schemeClr val="lt1"/>
                </a:solidFill>
                <a:latin typeface="Roboto"/>
                <a:ea typeface="Roboto"/>
                <a:cs typeface="Roboto"/>
                <a:sym typeface="Roboto"/>
              </a:defRPr>
            </a:lvl6pPr>
            <a:lvl7pPr lvl="6" indent="0" rtl="0">
              <a:spcBef>
                <a:spcPts val="0"/>
              </a:spcBef>
              <a:buClr>
                <a:schemeClr val="lt1"/>
              </a:buClr>
              <a:buFont typeface="Roboto"/>
              <a:buNone/>
              <a:defRPr sz="3200">
                <a:solidFill>
                  <a:schemeClr val="lt1"/>
                </a:solidFill>
                <a:latin typeface="Roboto"/>
                <a:ea typeface="Roboto"/>
                <a:cs typeface="Roboto"/>
                <a:sym typeface="Roboto"/>
              </a:defRPr>
            </a:lvl7pPr>
            <a:lvl8pPr lvl="7" indent="0" rtl="0">
              <a:spcBef>
                <a:spcPts val="0"/>
              </a:spcBef>
              <a:buClr>
                <a:schemeClr val="lt1"/>
              </a:buClr>
              <a:buFont typeface="Roboto"/>
              <a:buNone/>
              <a:defRPr sz="3200">
                <a:solidFill>
                  <a:schemeClr val="lt1"/>
                </a:solidFill>
                <a:latin typeface="Roboto"/>
                <a:ea typeface="Roboto"/>
                <a:cs typeface="Roboto"/>
                <a:sym typeface="Roboto"/>
              </a:defRPr>
            </a:lvl8pPr>
            <a:lvl9pPr lvl="8" indent="0" rtl="0">
              <a:spcBef>
                <a:spcPts val="0"/>
              </a:spcBef>
              <a:buClr>
                <a:schemeClr val="lt1"/>
              </a:buClr>
              <a:buFont typeface="Roboto"/>
              <a:buNone/>
              <a:defRPr sz="3200">
                <a:solidFill>
                  <a:schemeClr val="lt1"/>
                </a:solidFill>
                <a:latin typeface="Roboto"/>
                <a:ea typeface="Roboto"/>
                <a:cs typeface="Roboto"/>
                <a:sym typeface="Roboto"/>
              </a:defRPr>
            </a:lvl9pPr>
          </a:lstStyle>
          <a:p>
            <a:endParaRPr/>
          </a:p>
        </p:txBody>
      </p:sp>
      <p:sp>
        <p:nvSpPr>
          <p:cNvPr id="52" name="Shape 52"/>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lt2"/>
              </a:buClr>
              <a:buFont typeface="Roboto"/>
              <a:buNone/>
              <a:defRPr sz="1800" b="0" i="0" u="none" strike="noStrike" cap="none">
                <a:solidFill>
                  <a:schemeClr val="lt2"/>
                </a:solidFill>
                <a:latin typeface="Roboto"/>
                <a:ea typeface="Roboto"/>
                <a:cs typeface="Roboto"/>
                <a:sym typeface="Roboto"/>
              </a:defRPr>
            </a:lvl1pPr>
            <a:lvl2pPr marL="457200" marR="0" lvl="1"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2pPr>
            <a:lvl3pPr marL="914400" marR="0" lvl="2"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3pPr>
            <a:lvl4pPr marL="1371600" marR="0" lvl="3"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4pPr>
            <a:lvl5pPr marL="1828800" marR="0" lvl="4"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5pPr>
            <a:lvl6pPr marL="2286000" marR="0" lvl="5"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6pPr>
            <a:lvl7pPr marL="2743200" marR="0" lvl="6"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7pPr>
            <a:lvl8pPr marL="3200400" marR="0" lvl="7"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8pPr>
            <a:lvl9pPr marL="3657600" marR="0" lvl="8"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53" name="Shape 53"/>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lt2"/>
              </a:buClr>
              <a:buSzPct val="25000"/>
              <a:buFont typeface="Roboto"/>
              <a:buNone/>
            </a:pPr>
            <a:fld id="{00000000-1234-1234-1234-123412341234}" type="slidenum">
              <a:rPr lang="en" sz="1000" b="0" i="0" u="none" strike="noStrike" cap="none">
                <a:solidFill>
                  <a:schemeClr val="lt2"/>
                </a:solidFill>
                <a:latin typeface="Roboto"/>
                <a:ea typeface="Roboto"/>
                <a:cs typeface="Roboto"/>
                <a:sym typeface="Roboto"/>
              </a:rPr>
              <a:t>‹#›</a:t>
            </a:fld>
            <a:endParaRPr lang="en" sz="1000" b="0" i="0" u="none" strike="noStrike" cap="none">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98975" y="-15500"/>
            <a:ext cx="8222100" cy="2056200"/>
          </a:xfrm>
          <a:prstGeom prst="rect">
            <a:avLst/>
          </a:prstGeom>
          <a:noFill/>
          <a:ln>
            <a:noFill/>
          </a:ln>
        </p:spPr>
        <p:txBody>
          <a:bodyPr lIns="91425" tIns="91425" rIns="91425" bIns="91425" anchor="b" anchorCtr="0">
            <a:noAutofit/>
          </a:bodyPr>
          <a:lstStyle/>
          <a:p>
            <a:pPr marL="0" marR="0" lvl="0" indent="0" algn="l" rtl="0">
              <a:lnSpc>
                <a:spcPct val="115000"/>
              </a:lnSpc>
              <a:spcBef>
                <a:spcPts val="0"/>
              </a:spcBef>
              <a:spcAft>
                <a:spcPts val="0"/>
              </a:spcAft>
              <a:buClr>
                <a:schemeClr val="lt1"/>
              </a:buClr>
              <a:buSzPct val="25000"/>
              <a:buFont typeface="Roboto"/>
              <a:buNone/>
            </a:pPr>
            <a:endParaRPr sz="36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ct val="25000"/>
              <a:buFont typeface="Roboto"/>
              <a:buNone/>
            </a:pPr>
            <a:r>
              <a:rPr lang="en" sz="6000" b="0" i="0" u="none" strike="noStrike" cap="none">
                <a:solidFill>
                  <a:srgbClr val="FFFFFF"/>
                </a:solidFill>
                <a:latin typeface="Impact"/>
                <a:ea typeface="Impact"/>
                <a:cs typeface="Impact"/>
                <a:sym typeface="Impact"/>
              </a:rPr>
              <a:t>G</a:t>
            </a:r>
            <a:r>
              <a:rPr lang="en" sz="4000" b="0" i="0" u="none" strike="noStrike" cap="none">
                <a:solidFill>
                  <a:srgbClr val="FFFFFF"/>
                </a:solidFill>
                <a:latin typeface="Impact"/>
                <a:ea typeface="Impact"/>
                <a:cs typeface="Impact"/>
                <a:sym typeface="Impact"/>
              </a:rPr>
              <a:t>enesee County: </a:t>
            </a:r>
          </a:p>
          <a:p>
            <a:pPr marL="0" marR="0" lvl="0" indent="0" algn="l" rtl="0">
              <a:lnSpc>
                <a:spcPct val="100000"/>
              </a:lnSpc>
              <a:spcBef>
                <a:spcPts val="0"/>
              </a:spcBef>
              <a:spcAft>
                <a:spcPts val="0"/>
              </a:spcAft>
              <a:buClr>
                <a:schemeClr val="dk1"/>
              </a:buClr>
              <a:buSzPct val="25000"/>
              <a:buFont typeface="Arial"/>
              <a:buNone/>
            </a:pPr>
            <a:r>
              <a:rPr lang="en" sz="3600" b="0" i="0" u="none" strike="noStrike" cap="none">
                <a:solidFill>
                  <a:srgbClr val="FFFFFF"/>
                </a:solidFill>
                <a:latin typeface="Impact"/>
                <a:ea typeface="Impact"/>
                <a:cs typeface="Impact"/>
                <a:sym typeface="Impact"/>
              </a:rPr>
              <a:t>Material Recovery Facility Feasibility Study</a:t>
            </a:r>
          </a:p>
          <a:p>
            <a:pPr marL="0" marR="0" lvl="0" indent="0" algn="l" rtl="0">
              <a:lnSpc>
                <a:spcPct val="100000"/>
              </a:lnSpc>
              <a:spcBef>
                <a:spcPts val="0"/>
              </a:spcBef>
              <a:spcAft>
                <a:spcPts val="0"/>
              </a:spcAft>
              <a:buClr>
                <a:schemeClr val="lt1"/>
              </a:buClr>
              <a:buSzPct val="25000"/>
              <a:buFont typeface="Roboto"/>
              <a:buNone/>
            </a:pPr>
            <a:endParaRPr sz="3200" b="0" i="0" u="none" strike="noStrike" cap="none">
              <a:solidFill>
                <a:schemeClr val="lt1"/>
              </a:solidFill>
              <a:latin typeface="Roboto"/>
              <a:ea typeface="Roboto"/>
              <a:cs typeface="Roboto"/>
              <a:sym typeface="Roboto"/>
            </a:endParaRPr>
          </a:p>
        </p:txBody>
      </p:sp>
      <p:sp>
        <p:nvSpPr>
          <p:cNvPr id="113" name="Shape 113"/>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 sz="2400" b="0" i="0" u="none" strike="noStrike" cap="none">
                <a:solidFill>
                  <a:srgbClr val="000000"/>
                </a:solidFill>
                <a:latin typeface="Roboto"/>
                <a:ea typeface="Roboto"/>
                <a:cs typeface="Roboto"/>
                <a:sym typeface="Roboto"/>
              </a:rPr>
              <a:t>Michigan State University</a:t>
            </a:r>
            <a:br>
              <a:rPr lang="en" sz="2400" b="0" i="0" u="none" strike="noStrike" cap="none">
                <a:solidFill>
                  <a:srgbClr val="000000"/>
                </a:solidFill>
                <a:latin typeface="Roboto"/>
                <a:ea typeface="Roboto"/>
                <a:cs typeface="Roboto"/>
                <a:sym typeface="Roboto"/>
              </a:rPr>
            </a:br>
            <a:r>
              <a:rPr lang="en" sz="2400" b="0" i="0" u="none" strike="noStrike" cap="none">
                <a:solidFill>
                  <a:srgbClr val="000000"/>
                </a:solidFill>
                <a:latin typeface="Roboto"/>
                <a:ea typeface="Roboto"/>
                <a:cs typeface="Roboto"/>
                <a:sym typeface="Roboto"/>
              </a:rPr>
              <a:t>UP 494: Planning Practicum</a:t>
            </a:r>
            <a:br>
              <a:rPr lang="en" sz="2400" b="0" i="0" u="none" strike="noStrike" cap="none">
                <a:solidFill>
                  <a:srgbClr val="000000"/>
                </a:solidFill>
                <a:latin typeface="Roboto"/>
                <a:ea typeface="Roboto"/>
                <a:cs typeface="Roboto"/>
                <a:sym typeface="Roboto"/>
              </a:rPr>
            </a:br>
            <a:r>
              <a:rPr lang="en" sz="2400" b="0" i="0" u="none" strike="noStrike" cap="none">
                <a:solidFill>
                  <a:srgbClr val="000000"/>
                </a:solidFill>
                <a:latin typeface="Roboto"/>
                <a:ea typeface="Roboto"/>
                <a:cs typeface="Roboto"/>
                <a:sym typeface="Roboto"/>
              </a:rPr>
              <a:t>April 29th, 2016</a:t>
            </a:r>
            <a:r>
              <a:rPr lang="en" sz="1800" b="0" i="0" u="none" strike="noStrike" cap="none">
                <a:solidFill>
                  <a:schemeClr val="lt2"/>
                </a:solidFill>
                <a:latin typeface="Roboto"/>
                <a:ea typeface="Roboto"/>
                <a:cs typeface="Roboto"/>
                <a:sym typeface="Roboto"/>
              </a:rPr>
              <a:t/>
            </a:r>
            <a:br>
              <a:rPr lang="en" sz="1800" b="0" i="0" u="none" strike="noStrike" cap="none">
                <a:solidFill>
                  <a:schemeClr val="lt2"/>
                </a:solidFill>
                <a:latin typeface="Roboto"/>
                <a:ea typeface="Roboto"/>
                <a:cs typeface="Roboto"/>
                <a:sym typeface="Roboto"/>
              </a:rPr>
            </a:br>
            <a:endParaRPr lang="en" sz="1800" b="0" i="0" u="none" strike="noStrike" cap="none">
              <a:solidFill>
                <a:schemeClr val="lt2"/>
              </a:solidFill>
              <a:latin typeface="Roboto"/>
              <a:ea typeface="Roboto"/>
              <a:cs typeface="Roboto"/>
              <a:sym typeface="Roboto"/>
            </a:endParaRPr>
          </a:p>
        </p:txBody>
      </p:sp>
      <p:cxnSp>
        <p:nvCxnSpPr>
          <p:cNvPr id="114" name="Shape 114"/>
          <p:cNvCxnSpPr/>
          <p:nvPr/>
        </p:nvCxnSpPr>
        <p:spPr>
          <a:xfrm rot="10800000" flipH="1">
            <a:off x="4950" y="1632225"/>
            <a:ext cx="9156000" cy="46499"/>
          </a:xfrm>
          <a:prstGeom prst="straightConnector1">
            <a:avLst/>
          </a:prstGeom>
          <a:noFill/>
          <a:ln w="38100" cap="flat" cmpd="sng">
            <a:solidFill>
              <a:srgbClr val="FFFFFF"/>
            </a:solidFill>
            <a:prstDash val="solid"/>
            <a:round/>
            <a:headEnd type="none" w="med" len="med"/>
            <a:tailEnd type="none" w="med" len="med"/>
          </a:ln>
        </p:spPr>
      </p:cxnSp>
      <p:sp>
        <p:nvSpPr>
          <p:cNvPr id="115" name="Shape 115"/>
          <p:cNvSpPr txBox="1"/>
          <p:nvPr/>
        </p:nvSpPr>
        <p:spPr>
          <a:xfrm>
            <a:off x="6861750" y="3517550"/>
            <a:ext cx="1462199" cy="1337699"/>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 sz="1100" b="0" i="0" u="none" strike="noStrike" cap="none">
                <a:solidFill>
                  <a:srgbClr val="38761D"/>
                </a:solidFill>
                <a:latin typeface="Arial"/>
                <a:ea typeface="Arial"/>
                <a:cs typeface="Arial"/>
                <a:sym typeface="Arial"/>
              </a:rPr>
              <a:t>Vincent Chen</a:t>
            </a:r>
          </a:p>
          <a:p>
            <a:pPr marL="0" marR="0" lvl="0" indent="0" algn="ctr" rtl="0">
              <a:lnSpc>
                <a:spcPct val="115000"/>
              </a:lnSpc>
              <a:spcBef>
                <a:spcPts val="0"/>
              </a:spcBef>
              <a:spcAft>
                <a:spcPts val="0"/>
              </a:spcAft>
              <a:buClr>
                <a:schemeClr val="dk1"/>
              </a:buClr>
              <a:buSzPct val="25000"/>
              <a:buFont typeface="Arial"/>
              <a:buNone/>
            </a:pPr>
            <a:r>
              <a:rPr lang="en" sz="1100" b="0" i="0" u="none" strike="noStrike" cap="none">
                <a:solidFill>
                  <a:srgbClr val="38761D"/>
                </a:solidFill>
                <a:latin typeface="Arial"/>
                <a:ea typeface="Arial"/>
                <a:cs typeface="Arial"/>
                <a:sym typeface="Arial"/>
              </a:rPr>
              <a:t>Hank Hong</a:t>
            </a:r>
          </a:p>
          <a:p>
            <a:pPr marL="0" marR="0" lvl="0" indent="0" algn="ctr" rtl="0">
              <a:lnSpc>
                <a:spcPct val="115000"/>
              </a:lnSpc>
              <a:spcBef>
                <a:spcPts val="0"/>
              </a:spcBef>
              <a:spcAft>
                <a:spcPts val="0"/>
              </a:spcAft>
              <a:buClr>
                <a:schemeClr val="dk1"/>
              </a:buClr>
              <a:buSzPct val="25000"/>
              <a:buFont typeface="Arial"/>
              <a:buNone/>
            </a:pPr>
            <a:r>
              <a:rPr lang="en" sz="1100" b="0" i="0" u="none" strike="noStrike" cap="none">
                <a:solidFill>
                  <a:srgbClr val="38761D"/>
                </a:solidFill>
                <a:latin typeface="Arial"/>
                <a:ea typeface="Arial"/>
                <a:cs typeface="Arial"/>
                <a:sym typeface="Arial"/>
              </a:rPr>
              <a:t>Zhangjingyan Liu</a:t>
            </a:r>
          </a:p>
          <a:p>
            <a:pPr marL="0" marR="0" lvl="0" indent="0" algn="ctr" rtl="0">
              <a:lnSpc>
                <a:spcPct val="115000"/>
              </a:lnSpc>
              <a:spcBef>
                <a:spcPts val="0"/>
              </a:spcBef>
              <a:spcAft>
                <a:spcPts val="0"/>
              </a:spcAft>
              <a:buClr>
                <a:schemeClr val="dk1"/>
              </a:buClr>
              <a:buSzPct val="25000"/>
              <a:buFont typeface="Arial"/>
              <a:buNone/>
            </a:pPr>
            <a:r>
              <a:rPr lang="en" sz="1100" b="0" i="0" u="none" strike="noStrike" cap="none">
                <a:solidFill>
                  <a:srgbClr val="38761D"/>
                </a:solidFill>
                <a:latin typeface="Arial"/>
                <a:ea typeface="Arial"/>
                <a:cs typeface="Arial"/>
                <a:sym typeface="Arial"/>
              </a:rPr>
              <a:t>Greg Porretto</a:t>
            </a:r>
          </a:p>
          <a:p>
            <a:pPr marL="0" marR="0" lvl="0" indent="0" algn="ctr" rtl="0">
              <a:lnSpc>
                <a:spcPct val="115000"/>
              </a:lnSpc>
              <a:spcBef>
                <a:spcPts val="0"/>
              </a:spcBef>
              <a:spcAft>
                <a:spcPts val="0"/>
              </a:spcAft>
              <a:buClr>
                <a:schemeClr val="dk1"/>
              </a:buClr>
              <a:buSzPct val="25000"/>
              <a:buFont typeface="Arial"/>
              <a:buNone/>
            </a:pPr>
            <a:r>
              <a:rPr lang="en" sz="1100" b="0" i="0" u="none" strike="noStrike" cap="none">
                <a:solidFill>
                  <a:srgbClr val="38761D"/>
                </a:solidFill>
                <a:latin typeface="Arial"/>
                <a:ea typeface="Arial"/>
                <a:cs typeface="Arial"/>
                <a:sym typeface="Arial"/>
              </a:rPr>
              <a:t>Vickie Zuo</a:t>
            </a:r>
          </a:p>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B7B7B7"/>
              </a:solidFill>
              <a:latin typeface="Arial"/>
              <a:ea typeface="Arial"/>
              <a:cs typeface="Arial"/>
              <a:sym typeface="Arial"/>
            </a:endParaRPr>
          </a:p>
        </p:txBody>
      </p:sp>
      <p:pic>
        <p:nvPicPr>
          <p:cNvPr id="116" name="Shape 116"/>
          <p:cNvPicPr preferRelativeResize="0"/>
          <p:nvPr/>
        </p:nvPicPr>
        <p:blipFill rotWithShape="1">
          <a:blip r:embed="rId3">
            <a:alphaModFix amt="76000"/>
          </a:blip>
          <a:srcRect/>
          <a:stretch/>
        </p:blipFill>
        <p:spPr>
          <a:xfrm>
            <a:off x="6888725" y="2029800"/>
            <a:ext cx="1435300" cy="1136675"/>
          </a:xfrm>
          <a:prstGeom prst="rect">
            <a:avLst/>
          </a:prstGeom>
          <a:noFill/>
          <a:ln>
            <a:noFill/>
          </a:ln>
        </p:spPr>
      </p:pic>
      <p:pic>
        <p:nvPicPr>
          <p:cNvPr id="117" name="Shape 117"/>
          <p:cNvPicPr preferRelativeResize="0"/>
          <p:nvPr/>
        </p:nvPicPr>
        <p:blipFill rotWithShape="1">
          <a:blip r:embed="rId4">
            <a:alphaModFix amt="82000"/>
          </a:blip>
          <a:srcRect/>
          <a:stretch/>
        </p:blipFill>
        <p:spPr>
          <a:xfrm>
            <a:off x="3730475" y="3240150"/>
            <a:ext cx="1559100" cy="1720200"/>
          </a:xfrm>
          <a:prstGeom prst="rect">
            <a:avLst/>
          </a:prstGeom>
          <a:noFill/>
          <a:ln>
            <a:noFill/>
          </a:ln>
        </p:spPr>
      </p:pic>
      <p:sp>
        <p:nvSpPr>
          <p:cNvPr id="118" name="Shape 118"/>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lang="en"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98250" y="128075"/>
            <a:ext cx="8826599" cy="491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 sz="3600" b="0" i="0" u="none" strike="noStrike" cap="none">
                <a:solidFill>
                  <a:srgbClr val="FFFFFF"/>
                </a:solidFill>
                <a:latin typeface="Impact"/>
                <a:ea typeface="Impact"/>
                <a:cs typeface="Impact"/>
                <a:sym typeface="Impact"/>
              </a:rPr>
              <a:t>Age Distribution</a:t>
            </a:r>
          </a:p>
        </p:txBody>
      </p:sp>
      <p:sp>
        <p:nvSpPr>
          <p:cNvPr id="184" name="Shape 184"/>
          <p:cNvSpPr txBox="1"/>
          <p:nvPr/>
        </p:nvSpPr>
        <p:spPr>
          <a:xfrm rot="1201220">
            <a:off x="6045906" y="829826"/>
            <a:ext cx="3038086" cy="886695"/>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6000" b="0" i="0" u="none" strike="noStrike" cap="none">
              <a:solidFill>
                <a:srgbClr val="FF0000"/>
              </a:solidFill>
              <a:latin typeface="Impact"/>
              <a:ea typeface="Impact"/>
              <a:cs typeface="Impact"/>
              <a:sym typeface="Impact"/>
            </a:endParaRPr>
          </a:p>
        </p:txBody>
      </p:sp>
      <p:sp>
        <p:nvSpPr>
          <p:cNvPr id="185" name="Shape 185"/>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lang="en" sz="1400" b="0" i="0" u="none" strike="noStrike" cap="none">
              <a:solidFill>
                <a:srgbClr val="000000"/>
              </a:solidFill>
              <a:latin typeface="Arial"/>
              <a:ea typeface="Arial"/>
              <a:cs typeface="Arial"/>
              <a:sym typeface="Arial"/>
            </a:endParaRPr>
          </a:p>
        </p:txBody>
      </p:sp>
      <p:pic>
        <p:nvPicPr>
          <p:cNvPr id="186" name="Shape 186"/>
          <p:cNvPicPr preferRelativeResize="0"/>
          <p:nvPr/>
        </p:nvPicPr>
        <p:blipFill rotWithShape="1">
          <a:blip r:embed="rId3">
            <a:alphaModFix/>
          </a:blip>
          <a:srcRect b="2008"/>
          <a:stretch/>
        </p:blipFill>
        <p:spPr>
          <a:xfrm>
            <a:off x="284400" y="844225"/>
            <a:ext cx="4114599" cy="4119374"/>
          </a:xfrm>
          <a:prstGeom prst="rect">
            <a:avLst/>
          </a:prstGeom>
          <a:noFill/>
          <a:ln>
            <a:noFill/>
          </a:ln>
        </p:spPr>
      </p:pic>
      <p:pic>
        <p:nvPicPr>
          <p:cNvPr id="187" name="Shape 187"/>
          <p:cNvPicPr preferRelativeResize="0"/>
          <p:nvPr/>
        </p:nvPicPr>
        <p:blipFill rotWithShape="1">
          <a:blip r:embed="rId4">
            <a:alphaModFix/>
          </a:blip>
          <a:srcRect/>
          <a:stretch/>
        </p:blipFill>
        <p:spPr>
          <a:xfrm>
            <a:off x="4541400" y="844225"/>
            <a:ext cx="4261774" cy="411937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98250" y="166475"/>
            <a:ext cx="8826599" cy="452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 sz="3600" b="0" i="0" u="none" strike="noStrike" cap="none">
                <a:solidFill>
                  <a:srgbClr val="FFFFFF"/>
                </a:solidFill>
                <a:latin typeface="Impact"/>
                <a:ea typeface="Impact"/>
                <a:cs typeface="Impact"/>
                <a:sym typeface="Impact"/>
              </a:rPr>
              <a:t>Median Household Income</a:t>
            </a:r>
          </a:p>
        </p:txBody>
      </p:sp>
      <p:sp>
        <p:nvSpPr>
          <p:cNvPr id="193" name="Shape 193"/>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lang="en" sz="1400" b="0" i="0" u="none" strike="noStrike" cap="none">
              <a:solidFill>
                <a:srgbClr val="000000"/>
              </a:solidFill>
              <a:latin typeface="Arial"/>
              <a:ea typeface="Arial"/>
              <a:cs typeface="Arial"/>
              <a:sym typeface="Arial"/>
            </a:endParaRPr>
          </a:p>
        </p:txBody>
      </p:sp>
      <p:pic>
        <p:nvPicPr>
          <p:cNvPr id="194" name="Shape 194"/>
          <p:cNvPicPr preferRelativeResize="0"/>
          <p:nvPr/>
        </p:nvPicPr>
        <p:blipFill>
          <a:blip r:embed="rId3">
            <a:alphaModFix/>
          </a:blip>
          <a:stretch>
            <a:fillRect/>
          </a:stretch>
        </p:blipFill>
        <p:spPr>
          <a:xfrm>
            <a:off x="1265900" y="826075"/>
            <a:ext cx="6763550" cy="40669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98250" y="16350"/>
            <a:ext cx="8826600" cy="602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 sz="3600" b="0" i="0" u="none" strike="noStrike" cap="none">
                <a:solidFill>
                  <a:srgbClr val="FFFFFF"/>
                </a:solidFill>
                <a:latin typeface="Impact"/>
                <a:ea typeface="Impact"/>
                <a:cs typeface="Impact"/>
                <a:sym typeface="Impact"/>
              </a:rPr>
              <a:t>Education Attainment </a:t>
            </a:r>
          </a:p>
        </p:txBody>
      </p:sp>
      <p:sp>
        <p:nvSpPr>
          <p:cNvPr id="200" name="Shape 200"/>
          <p:cNvSpPr txBox="1"/>
          <p:nvPr/>
        </p:nvSpPr>
        <p:spPr>
          <a:xfrm rot="1201220">
            <a:off x="6045906" y="829826"/>
            <a:ext cx="3038086" cy="886695"/>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6000" b="0" i="0" u="none" strike="noStrike" cap="none">
              <a:solidFill>
                <a:srgbClr val="FF0000"/>
              </a:solidFill>
              <a:latin typeface="Impact"/>
              <a:ea typeface="Impact"/>
              <a:cs typeface="Impact"/>
              <a:sym typeface="Impact"/>
            </a:endParaRPr>
          </a:p>
        </p:txBody>
      </p:sp>
      <p:sp>
        <p:nvSpPr>
          <p:cNvPr id="201" name="Shape 201"/>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lang="en" sz="1400" b="0" i="0" u="none" strike="noStrike" cap="none">
              <a:solidFill>
                <a:srgbClr val="000000"/>
              </a:solidFill>
              <a:latin typeface="Arial"/>
              <a:ea typeface="Arial"/>
              <a:cs typeface="Arial"/>
              <a:sym typeface="Arial"/>
            </a:endParaRPr>
          </a:p>
        </p:txBody>
      </p:sp>
      <p:pic>
        <p:nvPicPr>
          <p:cNvPr id="202" name="Shape 202"/>
          <p:cNvPicPr preferRelativeResize="0"/>
          <p:nvPr/>
        </p:nvPicPr>
        <p:blipFill rotWithShape="1">
          <a:blip r:embed="rId3">
            <a:alphaModFix/>
          </a:blip>
          <a:srcRect/>
          <a:stretch/>
        </p:blipFill>
        <p:spPr>
          <a:xfrm>
            <a:off x="297900" y="805150"/>
            <a:ext cx="4239649" cy="4180399"/>
          </a:xfrm>
          <a:prstGeom prst="rect">
            <a:avLst/>
          </a:prstGeom>
          <a:noFill/>
          <a:ln>
            <a:noFill/>
          </a:ln>
        </p:spPr>
      </p:pic>
      <p:pic>
        <p:nvPicPr>
          <p:cNvPr id="203" name="Shape 203"/>
          <p:cNvPicPr preferRelativeResize="0"/>
          <p:nvPr/>
        </p:nvPicPr>
        <p:blipFill rotWithShape="1">
          <a:blip r:embed="rId4">
            <a:alphaModFix/>
          </a:blip>
          <a:srcRect/>
          <a:stretch/>
        </p:blipFill>
        <p:spPr>
          <a:xfrm>
            <a:off x="4613748" y="805150"/>
            <a:ext cx="4239649" cy="41804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60950" y="708000"/>
            <a:ext cx="8222100" cy="767700"/>
          </a:xfrm>
          <a:prstGeom prst="rect">
            <a:avLst/>
          </a:prstGeom>
        </p:spPr>
        <p:txBody>
          <a:bodyPr lIns="91425" tIns="91425" rIns="91425" bIns="91425" anchor="b" anchorCtr="0">
            <a:noAutofit/>
          </a:bodyPr>
          <a:lstStyle/>
          <a:p>
            <a:pPr lvl="0">
              <a:spcBef>
                <a:spcPts val="0"/>
              </a:spcBef>
              <a:buNone/>
            </a:pPr>
            <a:r>
              <a:rPr lang="en" sz="3600">
                <a:latin typeface="Impact"/>
                <a:ea typeface="Impact"/>
                <a:cs typeface="Impact"/>
                <a:sym typeface="Impact"/>
              </a:rPr>
              <a:t>Who Recycles</a:t>
            </a:r>
            <a:r>
              <a:rPr lang="en" sz="3600"/>
              <a:t> </a:t>
            </a:r>
          </a:p>
        </p:txBody>
      </p:sp>
      <p:sp>
        <p:nvSpPr>
          <p:cNvPr id="209" name="Shape 209"/>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r>
              <a:rPr lang="en" sz="2400" b="1" i="1" dirty="0">
                <a:solidFill>
                  <a:srgbClr val="000000"/>
                </a:solidFill>
              </a:rPr>
              <a:t>Literature Review</a:t>
            </a:r>
          </a:p>
          <a:p>
            <a:pPr marL="914400" lvl="0" indent="-228600" rtl="0">
              <a:lnSpc>
                <a:spcPct val="150000"/>
              </a:lnSpc>
              <a:spcBef>
                <a:spcPts val="0"/>
              </a:spcBef>
              <a:buClr>
                <a:srgbClr val="000000"/>
              </a:buClr>
              <a:buFont typeface="Arial"/>
              <a:buChar char="●"/>
            </a:pPr>
            <a:r>
              <a:rPr lang="en" dirty="0">
                <a:solidFill>
                  <a:srgbClr val="000000"/>
                </a:solidFill>
                <a:latin typeface="+mn-lt"/>
              </a:rPr>
              <a:t>Higher Education</a:t>
            </a:r>
          </a:p>
          <a:p>
            <a:pPr marL="914400" lvl="0" indent="-228600" rtl="0">
              <a:lnSpc>
                <a:spcPct val="150000"/>
              </a:lnSpc>
              <a:spcBef>
                <a:spcPts val="0"/>
              </a:spcBef>
              <a:buClr>
                <a:srgbClr val="000000"/>
              </a:buClr>
              <a:buFont typeface="Arial"/>
              <a:buChar char="●"/>
            </a:pPr>
            <a:r>
              <a:rPr lang="en" dirty="0">
                <a:solidFill>
                  <a:srgbClr val="000000"/>
                </a:solidFill>
                <a:latin typeface="+mn-lt"/>
              </a:rPr>
              <a:t>Older Age </a:t>
            </a:r>
          </a:p>
          <a:p>
            <a:pPr marL="914400" lvl="0" indent="-228600">
              <a:lnSpc>
                <a:spcPct val="150000"/>
              </a:lnSpc>
              <a:spcBef>
                <a:spcPts val="0"/>
              </a:spcBef>
              <a:buClr>
                <a:srgbClr val="000000"/>
              </a:buClr>
              <a:buFont typeface="Arial"/>
              <a:buChar char="●"/>
            </a:pPr>
            <a:r>
              <a:rPr lang="en" dirty="0">
                <a:solidFill>
                  <a:srgbClr val="000000"/>
                </a:solidFill>
                <a:latin typeface="+mn-lt"/>
              </a:rPr>
              <a:t>Lower Income</a:t>
            </a:r>
          </a:p>
          <a:p>
            <a:pPr lvl="0">
              <a:spcBef>
                <a:spcPts val="0"/>
              </a:spcBef>
              <a:buNone/>
            </a:pPr>
            <a:r>
              <a:rPr lang="en" dirty="0">
                <a:solidFill>
                  <a:srgbClr val="000000"/>
                </a:solidFill>
                <a:latin typeface="+mn-lt"/>
              </a:rPr>
              <a:t>We also researched the three highest and lowest municipal recycling rates found in Genesee County</a:t>
            </a:r>
          </a:p>
          <a:p>
            <a:pPr lvl="0">
              <a:spcBef>
                <a:spcPts val="0"/>
              </a:spcBef>
              <a:buNone/>
            </a:pPr>
            <a:endParaRPr dirty="0"/>
          </a:p>
        </p:txBody>
      </p:sp>
      <p:sp>
        <p:nvSpPr>
          <p:cNvPr id="210" name="Shape 210"/>
          <p:cNvSpPr txBox="1">
            <a:spLocks noGrp="1"/>
          </p:cNvSpPr>
          <p:nvPr>
            <p:ph type="sldNum" idx="12"/>
          </p:nvPr>
        </p:nvSpPr>
        <p:spPr>
          <a:xfrm>
            <a:off x="8523540" y="4695623"/>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13</a:t>
            </a:fld>
            <a:endParaRPr lang="en"/>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41225" y="735425"/>
            <a:ext cx="8222100" cy="6741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sz="3600">
                <a:solidFill>
                  <a:srgbClr val="FFFFFF"/>
                </a:solidFill>
                <a:latin typeface="Impact"/>
                <a:ea typeface="Impact"/>
                <a:cs typeface="Impact"/>
                <a:sym typeface="Impact"/>
              </a:rPr>
              <a:t>Municipalities</a:t>
            </a:r>
            <a:r>
              <a:rPr lang="en" sz="3600" b="0" i="0" u="none" strike="noStrike" cap="none">
                <a:solidFill>
                  <a:srgbClr val="FFFFFF"/>
                </a:solidFill>
                <a:latin typeface="Impact"/>
                <a:ea typeface="Impact"/>
                <a:cs typeface="Impact"/>
                <a:sym typeface="Impact"/>
              </a:rPr>
              <a:t> in Genesee County</a:t>
            </a:r>
          </a:p>
        </p:txBody>
      </p:sp>
      <p:sp>
        <p:nvSpPr>
          <p:cNvPr id="216" name="Shape 216"/>
          <p:cNvSpPr txBox="1">
            <a:spLocks noGrp="1"/>
          </p:cNvSpPr>
          <p:nvPr>
            <p:ph type="body" idx="1"/>
          </p:nvPr>
        </p:nvSpPr>
        <p:spPr>
          <a:xfrm>
            <a:off x="471900" y="1919075"/>
            <a:ext cx="3999900" cy="2710200"/>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spcAft>
                <a:spcPts val="0"/>
              </a:spcAft>
              <a:buClr>
                <a:schemeClr val="lt2"/>
              </a:buClr>
              <a:buSzPct val="25000"/>
              <a:buFont typeface="Roboto"/>
              <a:buNone/>
            </a:pPr>
            <a:r>
              <a:rPr lang="en" sz="2400" b="1" i="1" u="none" strike="noStrike" cap="none">
                <a:solidFill>
                  <a:srgbClr val="000000"/>
                </a:solidFill>
                <a:latin typeface="Arial"/>
                <a:ea typeface="Arial"/>
                <a:cs typeface="Arial"/>
                <a:sym typeface="Arial"/>
              </a:rPr>
              <a:t>High Recycling Rates</a:t>
            </a:r>
            <a:r>
              <a:rPr lang="en" sz="2400" b="1" i="0" u="none" strike="noStrike" cap="none">
                <a:solidFill>
                  <a:srgbClr val="000000"/>
                </a:solidFill>
                <a:latin typeface="Arial"/>
                <a:ea typeface="Arial"/>
                <a:cs typeface="Arial"/>
                <a:sym typeface="Arial"/>
              </a:rPr>
              <a:t> </a:t>
            </a:r>
            <a:r>
              <a:rPr lang="en" sz="1800" b="1" i="0" u="none" strike="noStrike" cap="none">
                <a:solidFill>
                  <a:srgbClr val="000000"/>
                </a:solidFill>
                <a:latin typeface="Arial"/>
                <a:ea typeface="Arial"/>
                <a:cs typeface="Arial"/>
                <a:sym typeface="Arial"/>
              </a:rPr>
              <a:t> </a:t>
            </a:r>
          </a:p>
          <a:p>
            <a:pPr marL="457200" marR="0" lvl="0" indent="-342900" algn="l" rtl="0">
              <a:lnSpc>
                <a:spcPct val="150000"/>
              </a:lnSpc>
              <a:spcBef>
                <a:spcPts val="2600"/>
              </a:spcBef>
              <a:spcAft>
                <a:spcPts val="0"/>
              </a:spcAft>
              <a:buClr>
                <a:srgbClr val="000000"/>
              </a:buClr>
              <a:buSzPct val="100000"/>
              <a:buFont typeface="Arial"/>
              <a:buAutoNum type="arabicPeriod"/>
            </a:pPr>
            <a:r>
              <a:rPr lang="en" sz="1800" b="0" i="0" u="none" strike="noStrike" cap="none">
                <a:solidFill>
                  <a:srgbClr val="000000"/>
                </a:solidFill>
                <a:latin typeface="Arial"/>
                <a:ea typeface="Arial"/>
                <a:cs typeface="Arial"/>
                <a:sym typeface="Arial"/>
              </a:rPr>
              <a:t>City of Swartz Creek  	18.4%</a:t>
            </a:r>
          </a:p>
          <a:p>
            <a:pPr marL="457200" marR="0" lvl="0" indent="-342900" algn="l" rtl="0">
              <a:lnSpc>
                <a:spcPct val="150000"/>
              </a:lnSpc>
              <a:spcBef>
                <a:spcPts val="2600"/>
              </a:spcBef>
              <a:spcAft>
                <a:spcPts val="0"/>
              </a:spcAft>
              <a:buClr>
                <a:srgbClr val="000000"/>
              </a:buClr>
              <a:buSzPct val="100000"/>
              <a:buFont typeface="Arial"/>
              <a:buAutoNum type="arabicPeriod"/>
            </a:pPr>
            <a:r>
              <a:rPr lang="en" sz="1800" b="0" i="0" u="none" strike="noStrike" cap="none">
                <a:solidFill>
                  <a:srgbClr val="000000"/>
                </a:solidFill>
                <a:latin typeface="Arial"/>
                <a:ea typeface="Arial"/>
                <a:cs typeface="Arial"/>
                <a:sym typeface="Arial"/>
              </a:rPr>
              <a:t>City of Grand Blanc     14.4%</a:t>
            </a:r>
          </a:p>
          <a:p>
            <a:pPr marL="457200" marR="0" lvl="0" indent="-342900" algn="l" rtl="0">
              <a:lnSpc>
                <a:spcPct val="150000"/>
              </a:lnSpc>
              <a:spcBef>
                <a:spcPts val="2600"/>
              </a:spcBef>
              <a:spcAft>
                <a:spcPts val="0"/>
              </a:spcAft>
              <a:buClr>
                <a:srgbClr val="000000"/>
              </a:buClr>
              <a:buSzPct val="100000"/>
              <a:buFont typeface="Arial"/>
              <a:buAutoNum type="arabicPeriod"/>
            </a:pPr>
            <a:r>
              <a:rPr lang="en" sz="1800" b="0" i="0" u="none" strike="noStrike" cap="none">
                <a:solidFill>
                  <a:srgbClr val="000000"/>
                </a:solidFill>
                <a:latin typeface="Arial"/>
                <a:ea typeface="Arial"/>
                <a:cs typeface="Arial"/>
                <a:sym typeface="Arial"/>
              </a:rPr>
              <a:t>City of Fenton             	10.9%</a:t>
            </a:r>
          </a:p>
        </p:txBody>
      </p:sp>
      <p:sp>
        <p:nvSpPr>
          <p:cNvPr id="217" name="Shape 217"/>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lang="en" sz="1400" b="0" i="0" u="none" strike="noStrike" cap="none">
              <a:solidFill>
                <a:srgbClr val="000000"/>
              </a:solidFill>
              <a:latin typeface="Arial"/>
              <a:ea typeface="Arial"/>
              <a:cs typeface="Arial"/>
              <a:sym typeface="Arial"/>
            </a:endParaRPr>
          </a:p>
        </p:txBody>
      </p:sp>
      <p:sp>
        <p:nvSpPr>
          <p:cNvPr id="218" name="Shape 218"/>
          <p:cNvSpPr txBox="1">
            <a:spLocks noGrp="1"/>
          </p:cNvSpPr>
          <p:nvPr>
            <p:ph type="body" idx="1"/>
          </p:nvPr>
        </p:nvSpPr>
        <p:spPr>
          <a:xfrm>
            <a:off x="4694100" y="1919075"/>
            <a:ext cx="3829440" cy="2546737"/>
          </a:xfrm>
          <a:prstGeom prst="rect">
            <a:avLst/>
          </a:prstGeom>
          <a:noFill/>
          <a:ln>
            <a:noFill/>
          </a:ln>
        </p:spPr>
        <p:txBody>
          <a:bodyPr lIns="91425" tIns="91425" rIns="91425" bIns="91425" anchor="t" anchorCtr="0">
            <a:noAutofit/>
          </a:bodyPr>
          <a:lstStyle/>
          <a:p>
            <a:pPr marL="0" marR="0" lvl="0" indent="0" algn="l" rtl="0">
              <a:lnSpc>
                <a:spcPct val="200000"/>
              </a:lnSpc>
              <a:spcBef>
                <a:spcPts val="0"/>
              </a:spcBef>
              <a:spcAft>
                <a:spcPts val="0"/>
              </a:spcAft>
              <a:buClr>
                <a:schemeClr val="lt2"/>
              </a:buClr>
              <a:buSzPct val="25000"/>
              <a:buFont typeface="Roboto"/>
              <a:buNone/>
            </a:pPr>
            <a:r>
              <a:rPr lang="en" sz="2400" b="1" i="1" u="none" strike="noStrike" cap="none">
                <a:solidFill>
                  <a:srgbClr val="000000"/>
                </a:solidFill>
                <a:latin typeface="Arial"/>
                <a:ea typeface="Arial"/>
                <a:cs typeface="Arial"/>
                <a:sym typeface="Arial"/>
              </a:rPr>
              <a:t>Low Recycling Rates</a:t>
            </a:r>
          </a:p>
          <a:p>
            <a:pPr marL="457200" marR="0" lvl="0" indent="-342900" algn="l" rtl="0">
              <a:lnSpc>
                <a:spcPct val="150000"/>
              </a:lnSpc>
              <a:spcBef>
                <a:spcPts val="2600"/>
              </a:spcBef>
              <a:spcAft>
                <a:spcPts val="0"/>
              </a:spcAft>
              <a:buClr>
                <a:srgbClr val="000000"/>
              </a:buClr>
              <a:buSzPct val="100000"/>
              <a:buFont typeface="Arial"/>
              <a:buAutoNum type="arabicPeriod"/>
            </a:pPr>
            <a:r>
              <a:rPr lang="en" sz="1800" b="0" i="0" u="none" strike="noStrike" cap="none">
                <a:solidFill>
                  <a:srgbClr val="000000"/>
                </a:solidFill>
                <a:latin typeface="Arial"/>
                <a:ea typeface="Arial"/>
                <a:cs typeface="Arial"/>
                <a:sym typeface="Arial"/>
              </a:rPr>
              <a:t>Argentine Township    1.6%</a:t>
            </a:r>
          </a:p>
          <a:p>
            <a:pPr marL="457200" marR="0" lvl="0" indent="-342900" algn="l" rtl="0">
              <a:lnSpc>
                <a:spcPct val="150000"/>
              </a:lnSpc>
              <a:spcBef>
                <a:spcPts val="2600"/>
              </a:spcBef>
              <a:spcAft>
                <a:spcPts val="0"/>
              </a:spcAft>
              <a:buClr>
                <a:srgbClr val="000000"/>
              </a:buClr>
              <a:buSzPct val="100000"/>
              <a:buFont typeface="Arial"/>
              <a:buAutoNum type="arabicPeriod"/>
            </a:pPr>
            <a:r>
              <a:rPr lang="en" sz="1800" b="0" i="0" u="none" strike="noStrike" cap="none">
                <a:solidFill>
                  <a:srgbClr val="000000"/>
                </a:solidFill>
                <a:latin typeface="Arial"/>
                <a:ea typeface="Arial"/>
                <a:cs typeface="Arial"/>
                <a:sym typeface="Arial"/>
              </a:rPr>
              <a:t>City of Mt. Morris         0.8%</a:t>
            </a:r>
          </a:p>
          <a:p>
            <a:pPr marL="457200" marR="0" lvl="0" indent="-342900" algn="l" rtl="0">
              <a:lnSpc>
                <a:spcPct val="150000"/>
              </a:lnSpc>
              <a:spcBef>
                <a:spcPts val="2600"/>
              </a:spcBef>
              <a:spcAft>
                <a:spcPts val="0"/>
              </a:spcAft>
              <a:buClr>
                <a:srgbClr val="000000"/>
              </a:buClr>
              <a:buSzPct val="100000"/>
              <a:buFont typeface="Arial"/>
              <a:buAutoNum type="arabicPeriod"/>
            </a:pPr>
            <a:r>
              <a:rPr lang="en" sz="1800" b="0" i="0" u="none" strike="noStrike" cap="none">
                <a:solidFill>
                  <a:srgbClr val="000000"/>
                </a:solidFill>
                <a:latin typeface="Arial"/>
                <a:ea typeface="Arial"/>
                <a:cs typeface="Arial"/>
                <a:sym typeface="Arial"/>
              </a:rPr>
              <a:t>Village of </a:t>
            </a:r>
            <a:r>
              <a:rPr lang="en" sz="1800">
                <a:solidFill>
                  <a:srgbClr val="000000"/>
                </a:solidFill>
                <a:latin typeface="Arial"/>
                <a:ea typeface="Arial"/>
                <a:cs typeface="Arial"/>
                <a:sym typeface="Arial"/>
              </a:rPr>
              <a:t>Otisville</a:t>
            </a:r>
            <a:r>
              <a:rPr lang="en" sz="1800" b="0" i="0" u="none" strike="noStrike" cap="none">
                <a:solidFill>
                  <a:srgbClr val="000000"/>
                </a:solidFill>
                <a:latin typeface="Arial"/>
                <a:ea typeface="Arial"/>
                <a:cs typeface="Arial"/>
                <a:sym typeface="Arial"/>
              </a:rPr>
              <a:t>        0.6%</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flipH="1">
            <a:off x="456775" y="1625950"/>
            <a:ext cx="3999900" cy="2681100"/>
          </a:xfrm>
          <a:prstGeom prst="rect">
            <a:avLst/>
          </a:prstGeom>
          <a:noFill/>
          <a:ln>
            <a:noFill/>
          </a:ln>
        </p:spPr>
        <p:txBody>
          <a:bodyPr lIns="91425" tIns="91425" rIns="91425" bIns="91425" anchor="t" anchorCtr="0">
            <a:noAutofit/>
          </a:bodyPr>
          <a:lstStyle/>
          <a:p>
            <a:pPr marL="0" lvl="0" indent="0" rtl="0">
              <a:lnSpc>
                <a:spcPct val="100000"/>
              </a:lnSpc>
              <a:spcBef>
                <a:spcPts val="2600"/>
              </a:spcBef>
              <a:spcAft>
                <a:spcPts val="0"/>
              </a:spcAft>
              <a:buClr>
                <a:srgbClr val="000000"/>
              </a:buClr>
              <a:buSzPct val="25000"/>
              <a:buFont typeface="Arial"/>
              <a:buNone/>
            </a:pPr>
            <a:r>
              <a:rPr lang="en" sz="1800">
                <a:solidFill>
                  <a:srgbClr val="000000"/>
                </a:solidFill>
                <a:latin typeface="Arial"/>
                <a:ea typeface="Arial"/>
                <a:cs typeface="Arial"/>
                <a:sym typeface="Arial"/>
              </a:rPr>
              <a:t>Lower Unemployment Rates</a:t>
            </a:r>
          </a:p>
          <a:p>
            <a:pPr marL="0" lvl="0" indent="0" rtl="0">
              <a:lnSpc>
                <a:spcPct val="100000"/>
              </a:lnSpc>
              <a:spcBef>
                <a:spcPts val="2600"/>
              </a:spcBef>
              <a:spcAft>
                <a:spcPts val="0"/>
              </a:spcAft>
              <a:buClr>
                <a:srgbClr val="000000"/>
              </a:buClr>
              <a:buSzPct val="25000"/>
              <a:buFont typeface="Arial"/>
              <a:buNone/>
            </a:pPr>
            <a:r>
              <a:rPr lang="en" sz="1800">
                <a:solidFill>
                  <a:srgbClr val="000000"/>
                </a:solidFill>
                <a:latin typeface="Arial"/>
                <a:ea typeface="Arial"/>
                <a:cs typeface="Arial"/>
                <a:sym typeface="Arial"/>
              </a:rPr>
              <a:t>Renters</a:t>
            </a:r>
          </a:p>
          <a:p>
            <a:pPr marL="0" marR="0" lvl="0" indent="0" algn="l" rtl="0">
              <a:lnSpc>
                <a:spcPct val="100000"/>
              </a:lnSpc>
              <a:spcBef>
                <a:spcPts val="2600"/>
              </a:spcBef>
              <a:spcAft>
                <a:spcPts val="0"/>
              </a:spcAft>
              <a:buClr>
                <a:srgbClr val="000000"/>
              </a:buClr>
              <a:buSzPct val="25000"/>
              <a:buFont typeface="Arial"/>
              <a:buNone/>
            </a:pPr>
            <a:r>
              <a:rPr lang="en" sz="1800">
                <a:solidFill>
                  <a:srgbClr val="000000"/>
                </a:solidFill>
                <a:latin typeface="Arial"/>
                <a:ea typeface="Arial"/>
                <a:cs typeface="Arial"/>
                <a:sym typeface="Arial"/>
              </a:rPr>
              <a:t>Younger Population</a:t>
            </a:r>
          </a:p>
          <a:p>
            <a:pPr marL="0" marR="0" lvl="0" indent="0" algn="l" rtl="0">
              <a:lnSpc>
                <a:spcPct val="100000"/>
              </a:lnSpc>
              <a:spcBef>
                <a:spcPts val="2600"/>
              </a:spcBef>
              <a:spcAft>
                <a:spcPts val="0"/>
              </a:spcAft>
              <a:buClr>
                <a:srgbClr val="000000"/>
              </a:buClr>
              <a:buSzPct val="25000"/>
              <a:buFont typeface="Arial"/>
              <a:buNone/>
            </a:pPr>
            <a:r>
              <a:rPr lang="en" sz="1800" b="0" i="0" u="none" strike="noStrike" cap="none">
                <a:solidFill>
                  <a:srgbClr val="000000"/>
                </a:solidFill>
                <a:latin typeface="Arial"/>
                <a:ea typeface="Arial"/>
                <a:cs typeface="Arial"/>
                <a:sym typeface="Arial"/>
              </a:rPr>
              <a:t>Higher Incomes</a:t>
            </a:r>
          </a:p>
          <a:p>
            <a:pPr lvl="0" rtl="0">
              <a:lnSpc>
                <a:spcPct val="100000"/>
              </a:lnSpc>
              <a:spcBef>
                <a:spcPts val="2600"/>
              </a:spcBef>
              <a:spcAft>
                <a:spcPts val="0"/>
              </a:spcAft>
              <a:buClr>
                <a:srgbClr val="000000"/>
              </a:buClr>
              <a:buSzPct val="25000"/>
              <a:buFont typeface="Arial"/>
              <a:buNone/>
            </a:pPr>
            <a:r>
              <a:rPr lang="en" sz="1800">
                <a:solidFill>
                  <a:srgbClr val="000000"/>
                </a:solidFill>
                <a:latin typeface="Arial"/>
                <a:ea typeface="Arial"/>
                <a:cs typeface="Arial"/>
                <a:sym typeface="Arial"/>
              </a:rPr>
              <a:t>Higher Education</a:t>
            </a:r>
          </a:p>
          <a:p>
            <a:pPr marL="457200" lvl="0" indent="-228600" rtl="0">
              <a:lnSpc>
                <a:spcPct val="100000"/>
              </a:lnSpc>
              <a:spcBef>
                <a:spcPts val="0"/>
              </a:spcBef>
              <a:spcAft>
                <a:spcPts val="0"/>
              </a:spcAft>
              <a:buClr>
                <a:srgbClr val="000000"/>
              </a:buClr>
              <a:buSzPct val="25000"/>
              <a:buFont typeface="Arial"/>
              <a:buNone/>
            </a:pPr>
            <a:endParaRPr/>
          </a:p>
          <a:p>
            <a:pPr marL="0" marR="0" lvl="0" indent="0" algn="l" rtl="0">
              <a:lnSpc>
                <a:spcPct val="100000"/>
              </a:lnSpc>
              <a:spcBef>
                <a:spcPts val="2600"/>
              </a:spcBef>
              <a:spcAft>
                <a:spcPts val="0"/>
              </a:spcAft>
              <a:buClr>
                <a:schemeClr val="lt2"/>
              </a:buClr>
              <a:buSzPct val="25000"/>
              <a:buFont typeface="Roboto"/>
              <a:buNone/>
            </a:pPr>
            <a:endParaRPr sz="1400" b="0" i="0" u="none" strike="noStrike" cap="none">
              <a:solidFill>
                <a:srgbClr val="000000"/>
              </a:solidFill>
              <a:latin typeface="Roboto"/>
              <a:ea typeface="Roboto"/>
              <a:cs typeface="Roboto"/>
              <a:sym typeface="Roboto"/>
            </a:endParaRPr>
          </a:p>
        </p:txBody>
      </p:sp>
      <p:sp>
        <p:nvSpPr>
          <p:cNvPr id="224" name="Shape 224"/>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lang="en" sz="1400" b="0" i="0" u="none" strike="noStrike" cap="none">
              <a:solidFill>
                <a:srgbClr val="000000"/>
              </a:solidFill>
              <a:latin typeface="Arial"/>
              <a:ea typeface="Arial"/>
              <a:cs typeface="Arial"/>
              <a:sym typeface="Arial"/>
            </a:endParaRPr>
          </a:p>
        </p:txBody>
      </p:sp>
      <p:sp>
        <p:nvSpPr>
          <p:cNvPr id="225" name="Shape 225"/>
          <p:cNvSpPr txBox="1">
            <a:spLocks noGrp="1"/>
          </p:cNvSpPr>
          <p:nvPr>
            <p:ph type="title"/>
          </p:nvPr>
        </p:nvSpPr>
        <p:spPr>
          <a:xfrm>
            <a:off x="301450" y="595475"/>
            <a:ext cx="8222100" cy="7677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sz="3600">
                <a:solidFill>
                  <a:srgbClr val="FFFFFF"/>
                </a:solidFill>
                <a:latin typeface="Impact"/>
                <a:ea typeface="Impact"/>
                <a:cs typeface="Impact"/>
                <a:sym typeface="Impact"/>
              </a:rPr>
              <a:t>Genesee County Results</a:t>
            </a:r>
          </a:p>
        </p:txBody>
      </p:sp>
      <p:cxnSp>
        <p:nvCxnSpPr>
          <p:cNvPr id="226" name="Shape 226"/>
          <p:cNvCxnSpPr/>
          <p:nvPr/>
        </p:nvCxnSpPr>
        <p:spPr>
          <a:xfrm>
            <a:off x="3509050" y="2280825"/>
            <a:ext cx="1662900" cy="1157699"/>
          </a:xfrm>
          <a:prstGeom prst="straightConnector1">
            <a:avLst/>
          </a:prstGeom>
          <a:noFill/>
          <a:ln w="9525" cap="flat" cmpd="sng">
            <a:solidFill>
              <a:schemeClr val="dk2"/>
            </a:solidFill>
            <a:prstDash val="solid"/>
            <a:round/>
            <a:headEnd type="none" w="med" len="med"/>
            <a:tailEnd type="none" w="med" len="med"/>
          </a:ln>
        </p:spPr>
      </p:cxnSp>
      <p:cxnSp>
        <p:nvCxnSpPr>
          <p:cNvPr id="227" name="Shape 227"/>
          <p:cNvCxnSpPr/>
          <p:nvPr/>
        </p:nvCxnSpPr>
        <p:spPr>
          <a:xfrm flipH="1">
            <a:off x="3500825" y="3438450"/>
            <a:ext cx="1670999" cy="997199"/>
          </a:xfrm>
          <a:prstGeom prst="straightConnector1">
            <a:avLst/>
          </a:prstGeom>
          <a:noFill/>
          <a:ln w="9525" cap="flat" cmpd="sng">
            <a:solidFill>
              <a:schemeClr val="dk2"/>
            </a:solidFill>
            <a:prstDash val="solid"/>
            <a:round/>
            <a:headEnd type="none" w="med" len="med"/>
            <a:tailEnd type="none" w="med" len="med"/>
          </a:ln>
        </p:spPr>
      </p:cxnSp>
      <p:sp>
        <p:nvSpPr>
          <p:cNvPr id="228" name="Shape 228"/>
          <p:cNvSpPr txBox="1"/>
          <p:nvPr/>
        </p:nvSpPr>
        <p:spPr>
          <a:xfrm>
            <a:off x="5324875" y="3151525"/>
            <a:ext cx="3421200" cy="547500"/>
          </a:xfrm>
          <a:prstGeom prst="rect">
            <a:avLst/>
          </a:prstGeom>
          <a:solidFill>
            <a:srgbClr val="D9EAD3"/>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8761D"/>
              </a:buClr>
              <a:buSzPct val="25000"/>
              <a:buFont typeface="Arial"/>
              <a:buNone/>
            </a:pPr>
            <a:r>
              <a:rPr lang="en" sz="2400" b="0" i="0" u="none" strike="noStrike" cap="none">
                <a:solidFill>
                  <a:srgbClr val="38761D"/>
                </a:solidFill>
                <a:latin typeface="Arial"/>
                <a:ea typeface="Arial"/>
                <a:cs typeface="Arial"/>
                <a:sym typeface="Arial"/>
              </a:rPr>
              <a:t>Higher Recycling Rates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38761D"/>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133950" y="132075"/>
            <a:ext cx="8826600" cy="6027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sz="3600">
                <a:solidFill>
                  <a:srgbClr val="FFFFFF"/>
                </a:solidFill>
                <a:latin typeface="Impact"/>
                <a:ea typeface="Impact"/>
                <a:cs typeface="Impact"/>
                <a:sym typeface="Impact"/>
              </a:rPr>
              <a:t>Recycling Rates</a:t>
            </a:r>
          </a:p>
        </p:txBody>
      </p:sp>
      <p:sp>
        <p:nvSpPr>
          <p:cNvPr id="234" name="Shape 234"/>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lvl="0" rtl="0">
              <a:spcBef>
                <a:spcPts val="0"/>
              </a:spcBef>
              <a:buClr>
                <a:srgbClr val="000000"/>
              </a:buClr>
              <a:buSzPct val="25000"/>
              <a:buFont typeface="Arial"/>
              <a:buNone/>
            </a:pPr>
            <a:fld id="{00000000-1234-1234-1234-123412341234}" type="slidenum">
              <a:rPr lang="en"/>
              <a:t>16</a:t>
            </a:fld>
            <a:endParaRPr lang="en"/>
          </a:p>
        </p:txBody>
      </p:sp>
      <p:pic>
        <p:nvPicPr>
          <p:cNvPr id="235" name="Shape 235"/>
          <p:cNvPicPr preferRelativeResize="0"/>
          <p:nvPr/>
        </p:nvPicPr>
        <p:blipFill>
          <a:blip r:embed="rId3">
            <a:alphaModFix/>
          </a:blip>
          <a:stretch>
            <a:fillRect/>
          </a:stretch>
        </p:blipFill>
        <p:spPr>
          <a:xfrm>
            <a:off x="1237075" y="988425"/>
            <a:ext cx="6548957" cy="392937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30600" y="738725"/>
            <a:ext cx="8578500" cy="767700"/>
          </a:xfrm>
          <a:prstGeom prst="rect">
            <a:avLst/>
          </a:prstGeom>
        </p:spPr>
        <p:txBody>
          <a:bodyPr lIns="91425" tIns="91425" rIns="91425" bIns="91425" anchor="b" anchorCtr="0">
            <a:noAutofit/>
          </a:bodyPr>
          <a:lstStyle/>
          <a:p>
            <a:pPr lvl="0">
              <a:spcBef>
                <a:spcPts val="0"/>
              </a:spcBef>
              <a:buNone/>
            </a:pPr>
            <a:r>
              <a:rPr lang="en" sz="3000">
                <a:latin typeface="Impact"/>
                <a:ea typeface="Impact"/>
                <a:cs typeface="Impact"/>
                <a:sym typeface="Impact"/>
              </a:rPr>
              <a:t>City of Flint’s Influence on Genesee County Recycling</a:t>
            </a:r>
            <a:r>
              <a:rPr lang="en" sz="3000"/>
              <a:t> </a:t>
            </a:r>
          </a:p>
        </p:txBody>
      </p:sp>
      <p:sp>
        <p:nvSpPr>
          <p:cNvPr id="241" name="Shape 241"/>
          <p:cNvSpPr txBox="1">
            <a:spLocks noGrp="1"/>
          </p:cNvSpPr>
          <p:nvPr>
            <p:ph type="body" idx="1"/>
          </p:nvPr>
        </p:nvSpPr>
        <p:spPr>
          <a:xfrm>
            <a:off x="460950" y="1991425"/>
            <a:ext cx="8222100" cy="2440500"/>
          </a:xfrm>
          <a:prstGeom prst="rect">
            <a:avLst/>
          </a:prstGeom>
        </p:spPr>
        <p:txBody>
          <a:bodyPr lIns="91425" tIns="91425" rIns="91425" bIns="91425" anchor="t" anchorCtr="0">
            <a:noAutofit/>
          </a:bodyPr>
          <a:lstStyle/>
          <a:p>
            <a:pPr marL="457200" lvl="0" indent="-228600" rtl="0">
              <a:lnSpc>
                <a:spcPct val="200000"/>
              </a:lnSpc>
              <a:spcBef>
                <a:spcPts val="0"/>
              </a:spcBef>
              <a:buClr>
                <a:srgbClr val="000000"/>
              </a:buClr>
              <a:buFont typeface="Arial"/>
              <a:buChar char="●"/>
            </a:pPr>
            <a:r>
              <a:rPr lang="en" sz="1600" dirty="0">
                <a:solidFill>
                  <a:srgbClr val="000000"/>
                </a:solidFill>
                <a:latin typeface="+mn-lt"/>
              </a:rPr>
              <a:t>Possibility of a greater recovery rate of recyclable materials </a:t>
            </a:r>
          </a:p>
          <a:p>
            <a:pPr marL="457200" lvl="0" indent="-228600" rtl="0">
              <a:lnSpc>
                <a:spcPct val="200000"/>
              </a:lnSpc>
              <a:spcBef>
                <a:spcPts val="0"/>
              </a:spcBef>
              <a:buClr>
                <a:srgbClr val="000000"/>
              </a:buClr>
              <a:buFont typeface="Arial"/>
              <a:buChar char="●"/>
            </a:pPr>
            <a:r>
              <a:rPr lang="en" sz="1600" dirty="0">
                <a:solidFill>
                  <a:srgbClr val="000000"/>
                </a:solidFill>
                <a:latin typeface="+mn-lt"/>
              </a:rPr>
              <a:t>Implementing curbside pickup increased the participation rate from 5% to 16%</a:t>
            </a:r>
          </a:p>
          <a:p>
            <a:pPr marL="457200" lvl="0" indent="-228600" rtl="0">
              <a:lnSpc>
                <a:spcPct val="200000"/>
              </a:lnSpc>
              <a:spcBef>
                <a:spcPts val="0"/>
              </a:spcBef>
              <a:buClr>
                <a:srgbClr val="000000"/>
              </a:buClr>
              <a:buFont typeface="Arial"/>
              <a:buChar char="●"/>
            </a:pPr>
            <a:r>
              <a:rPr lang="en" sz="1600" dirty="0">
                <a:solidFill>
                  <a:srgbClr val="000000"/>
                </a:solidFill>
                <a:latin typeface="+mn-lt"/>
              </a:rPr>
              <a:t>Creates 425 tons/year of additional recyclable materials </a:t>
            </a:r>
          </a:p>
          <a:p>
            <a:pPr marL="457200" lvl="0" indent="-228600">
              <a:lnSpc>
                <a:spcPct val="200000"/>
              </a:lnSpc>
              <a:spcBef>
                <a:spcPts val="0"/>
              </a:spcBef>
              <a:buClr>
                <a:srgbClr val="000000"/>
              </a:buClr>
              <a:buFont typeface="Arial"/>
              <a:buChar char="●"/>
            </a:pPr>
            <a:r>
              <a:rPr lang="en" sz="1600" dirty="0">
                <a:solidFill>
                  <a:srgbClr val="000000"/>
                </a:solidFill>
                <a:latin typeface="+mn-lt"/>
              </a:rPr>
              <a:t>Recent increased use of plastic water bottles has potential of adding an additional 50 tons/year</a:t>
            </a:r>
          </a:p>
        </p:txBody>
      </p:sp>
      <p:sp>
        <p:nvSpPr>
          <p:cNvPr id="242" name="Shape 242"/>
          <p:cNvSpPr txBox="1">
            <a:spLocks noGrp="1"/>
          </p:cNvSpPr>
          <p:nvPr>
            <p:ph type="sldNum" idx="12"/>
          </p:nvPr>
        </p:nvSpPr>
        <p:spPr>
          <a:xfrm>
            <a:off x="8523540" y="4695623"/>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17</a:t>
            </a:fld>
            <a:endParaRPr lang="en"/>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231600" y="654425"/>
            <a:ext cx="8222100" cy="767700"/>
          </a:xfrm>
          <a:prstGeom prst="rect">
            <a:avLst/>
          </a:prstGeom>
        </p:spPr>
        <p:txBody>
          <a:bodyPr lIns="91425" tIns="91425" rIns="91425" bIns="91425" anchor="b" anchorCtr="0">
            <a:noAutofit/>
          </a:bodyPr>
          <a:lstStyle/>
          <a:p>
            <a:pPr lvl="0">
              <a:spcBef>
                <a:spcPts val="0"/>
              </a:spcBef>
              <a:buNone/>
            </a:pPr>
            <a:r>
              <a:rPr lang="en" sz="3400">
                <a:latin typeface="Impact"/>
                <a:ea typeface="Impact"/>
                <a:cs typeface="Impact"/>
                <a:sym typeface="Impact"/>
              </a:rPr>
              <a:t>Projected Genesee County Recycled Tonnage</a:t>
            </a:r>
          </a:p>
        </p:txBody>
      </p:sp>
      <p:sp>
        <p:nvSpPr>
          <p:cNvPr id="248" name="Shape 248"/>
          <p:cNvSpPr txBox="1">
            <a:spLocks noGrp="1"/>
          </p:cNvSpPr>
          <p:nvPr>
            <p:ph type="body" idx="1"/>
          </p:nvPr>
        </p:nvSpPr>
        <p:spPr>
          <a:xfrm>
            <a:off x="460950" y="1946075"/>
            <a:ext cx="8222100" cy="2944800"/>
          </a:xfrm>
          <a:prstGeom prst="rect">
            <a:avLst/>
          </a:prstGeom>
        </p:spPr>
        <p:txBody>
          <a:bodyPr lIns="91425" tIns="91425" rIns="91425" bIns="91425" anchor="t" anchorCtr="0">
            <a:noAutofit/>
          </a:bodyPr>
          <a:lstStyle/>
          <a:p>
            <a:pPr marL="457200" lvl="0" indent="-228600" rtl="0">
              <a:lnSpc>
                <a:spcPct val="200000"/>
              </a:lnSpc>
              <a:spcBef>
                <a:spcPts val="0"/>
              </a:spcBef>
              <a:spcAft>
                <a:spcPts val="0"/>
              </a:spcAft>
              <a:buClr>
                <a:srgbClr val="000000"/>
              </a:buClr>
              <a:buFont typeface="Arial"/>
              <a:buChar char="●"/>
            </a:pPr>
            <a:r>
              <a:rPr lang="en" sz="1400" b="1">
                <a:solidFill>
                  <a:srgbClr val="000000"/>
                </a:solidFill>
              </a:rPr>
              <a:t>City of Flint 2012 </a:t>
            </a:r>
          </a:p>
          <a:p>
            <a:pPr marL="457200" lvl="0" indent="457200">
              <a:lnSpc>
                <a:spcPct val="200000"/>
              </a:lnSpc>
              <a:spcBef>
                <a:spcPts val="0"/>
              </a:spcBef>
              <a:spcAft>
                <a:spcPts val="0"/>
              </a:spcAft>
              <a:buNone/>
            </a:pPr>
            <a:r>
              <a:rPr lang="en" sz="1400">
                <a:solidFill>
                  <a:srgbClr val="000000"/>
                </a:solidFill>
              </a:rPr>
              <a:t> Recycled Material / # of Households = </a:t>
            </a:r>
            <a:r>
              <a:rPr lang="en" sz="1400" b="1">
                <a:solidFill>
                  <a:srgbClr val="000000"/>
                </a:solidFill>
              </a:rPr>
              <a:t>0.073 tons/household/year</a:t>
            </a:r>
          </a:p>
          <a:p>
            <a:pPr marL="457200" lvl="0" indent="-228600" rtl="0">
              <a:lnSpc>
                <a:spcPct val="200000"/>
              </a:lnSpc>
              <a:spcBef>
                <a:spcPts val="0"/>
              </a:spcBef>
              <a:spcAft>
                <a:spcPts val="0"/>
              </a:spcAft>
              <a:buClr>
                <a:srgbClr val="000000"/>
              </a:buClr>
              <a:buFont typeface="Arial"/>
              <a:buChar char="●"/>
            </a:pPr>
            <a:r>
              <a:rPr lang="en" sz="1400" b="1">
                <a:solidFill>
                  <a:srgbClr val="000000"/>
                </a:solidFill>
              </a:rPr>
              <a:t>Genesee County 2013</a:t>
            </a:r>
          </a:p>
          <a:p>
            <a:pPr lvl="0" rtl="0">
              <a:lnSpc>
                <a:spcPct val="200000"/>
              </a:lnSpc>
              <a:spcBef>
                <a:spcPts val="0"/>
              </a:spcBef>
              <a:spcAft>
                <a:spcPts val="0"/>
              </a:spcAft>
              <a:buNone/>
            </a:pPr>
            <a:r>
              <a:rPr lang="en" sz="1400">
                <a:solidFill>
                  <a:srgbClr val="000000"/>
                </a:solidFill>
              </a:rPr>
              <a:t>		Total number of participating households = </a:t>
            </a:r>
            <a:r>
              <a:rPr lang="en" sz="1400" b="1">
                <a:solidFill>
                  <a:srgbClr val="000000"/>
                </a:solidFill>
              </a:rPr>
              <a:t>54,021</a:t>
            </a:r>
          </a:p>
          <a:p>
            <a:pPr lvl="0" rtl="0">
              <a:lnSpc>
                <a:spcPct val="200000"/>
              </a:lnSpc>
              <a:spcBef>
                <a:spcPts val="0"/>
              </a:spcBef>
              <a:spcAft>
                <a:spcPts val="0"/>
              </a:spcAft>
              <a:buNone/>
            </a:pPr>
            <a:endParaRPr sz="1400">
              <a:solidFill>
                <a:srgbClr val="000000"/>
              </a:solidFill>
            </a:endParaRPr>
          </a:p>
          <a:p>
            <a:pPr lvl="0">
              <a:lnSpc>
                <a:spcPct val="200000"/>
              </a:lnSpc>
              <a:spcBef>
                <a:spcPts val="0"/>
              </a:spcBef>
              <a:spcAft>
                <a:spcPts val="0"/>
              </a:spcAft>
              <a:buNone/>
            </a:pPr>
            <a:endParaRPr sz="1400">
              <a:solidFill>
                <a:srgbClr val="000000"/>
              </a:solidFill>
            </a:endParaRPr>
          </a:p>
          <a:p>
            <a:pPr marL="457200" lvl="0" indent="-228600">
              <a:lnSpc>
                <a:spcPct val="200000"/>
              </a:lnSpc>
              <a:spcBef>
                <a:spcPts val="0"/>
              </a:spcBef>
              <a:spcAft>
                <a:spcPts val="0"/>
              </a:spcAft>
              <a:buClr>
                <a:srgbClr val="000000"/>
              </a:buClr>
              <a:buFont typeface="Arial"/>
              <a:buChar char="●"/>
            </a:pPr>
            <a:r>
              <a:rPr lang="en" sz="1400">
                <a:solidFill>
                  <a:srgbClr val="000000"/>
                </a:solidFill>
              </a:rPr>
              <a:t>Goal set by Genesee County of </a:t>
            </a:r>
            <a:r>
              <a:rPr lang="en" sz="1400">
                <a:solidFill>
                  <a:srgbClr val="000000"/>
                </a:solidFill>
                <a:highlight>
                  <a:srgbClr val="D9EAD3"/>
                </a:highlight>
                <a:latin typeface="Arial"/>
                <a:ea typeface="Arial"/>
                <a:cs typeface="Arial"/>
                <a:sym typeface="Arial"/>
              </a:rPr>
              <a:t>30% participation rate</a:t>
            </a:r>
            <a:r>
              <a:rPr lang="en" sz="1400">
                <a:solidFill>
                  <a:srgbClr val="000000"/>
                </a:solidFill>
                <a:latin typeface="Arial"/>
                <a:ea typeface="Arial"/>
                <a:cs typeface="Arial"/>
                <a:sym typeface="Arial"/>
              </a:rPr>
              <a:t> = </a:t>
            </a:r>
            <a:r>
              <a:rPr lang="en" sz="1400" b="1">
                <a:solidFill>
                  <a:srgbClr val="000000"/>
                </a:solidFill>
                <a:latin typeface="Arial"/>
                <a:ea typeface="Arial"/>
                <a:cs typeface="Arial"/>
                <a:sym typeface="Arial"/>
              </a:rPr>
              <a:t>10,239 tons/year</a:t>
            </a:r>
          </a:p>
          <a:p>
            <a:pPr lvl="0">
              <a:spcBef>
                <a:spcPts val="0"/>
              </a:spcBef>
              <a:buNone/>
            </a:pPr>
            <a:endParaRPr/>
          </a:p>
        </p:txBody>
      </p:sp>
      <p:sp>
        <p:nvSpPr>
          <p:cNvPr id="249" name="Shape 249"/>
          <p:cNvSpPr txBox="1">
            <a:spLocks noGrp="1"/>
          </p:cNvSpPr>
          <p:nvPr>
            <p:ph type="sldNum" idx="12"/>
          </p:nvPr>
        </p:nvSpPr>
        <p:spPr>
          <a:xfrm>
            <a:off x="8523540" y="4695623"/>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18</a:t>
            </a:fld>
            <a:endParaRPr lang="en"/>
          </a:p>
        </p:txBody>
      </p:sp>
      <p:sp>
        <p:nvSpPr>
          <p:cNvPr id="250" name="Shape 250"/>
          <p:cNvSpPr txBox="1"/>
          <p:nvPr/>
        </p:nvSpPr>
        <p:spPr>
          <a:xfrm>
            <a:off x="471900" y="3838499"/>
            <a:ext cx="7741500" cy="767700"/>
          </a:xfrm>
          <a:prstGeom prst="rect">
            <a:avLst/>
          </a:prstGeom>
          <a:solidFill>
            <a:srgbClr val="F1C232"/>
          </a:solidFill>
          <a:ln>
            <a:noFill/>
          </a:ln>
        </p:spPr>
        <p:txBody>
          <a:bodyPr lIns="91425" tIns="91425" rIns="91425" bIns="91425" anchor="ctr" anchorCtr="0">
            <a:noAutofit/>
          </a:bodyPr>
          <a:lstStyle/>
          <a:p>
            <a:pPr lvl="0" algn="ctr" rtl="0">
              <a:spcBef>
                <a:spcPts val="0"/>
              </a:spcBef>
              <a:buNone/>
            </a:pPr>
            <a:r>
              <a:rPr lang="en" sz="2400"/>
              <a:t>Total Projected Tonnage = 9,658 tons/year</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186602" y="864250"/>
            <a:ext cx="2808000" cy="953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sz="3600" b="0" i="0" u="none" strike="noStrike" cap="none">
                <a:solidFill>
                  <a:srgbClr val="FFFFFF"/>
                </a:solidFill>
                <a:latin typeface="Impact"/>
                <a:ea typeface="Impact"/>
                <a:cs typeface="Impact"/>
                <a:sym typeface="Impact"/>
              </a:rPr>
              <a:t>Case Studies </a:t>
            </a:r>
          </a:p>
        </p:txBody>
      </p:sp>
      <p:sp>
        <p:nvSpPr>
          <p:cNvPr id="256" name="Shape 256"/>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lang="en" sz="1400" b="0" i="0" u="none" strike="noStrike" cap="none">
              <a:solidFill>
                <a:srgbClr val="000000"/>
              </a:solidFill>
              <a:latin typeface="Arial"/>
              <a:ea typeface="Arial"/>
              <a:cs typeface="Arial"/>
              <a:sym typeface="Arial"/>
            </a:endParaRPr>
          </a:p>
        </p:txBody>
      </p:sp>
      <p:sp>
        <p:nvSpPr>
          <p:cNvPr id="257" name="Shape 257"/>
          <p:cNvSpPr txBox="1"/>
          <p:nvPr/>
        </p:nvSpPr>
        <p:spPr>
          <a:xfrm>
            <a:off x="3758050" y="836775"/>
            <a:ext cx="4700700" cy="3039600"/>
          </a:xfrm>
          <a:prstGeom prst="rect">
            <a:avLst/>
          </a:prstGeom>
          <a:noFill/>
          <a:ln>
            <a:noFill/>
          </a:ln>
        </p:spPr>
        <p:txBody>
          <a:bodyPr lIns="91425" tIns="91425" rIns="91425" bIns="91425" anchor="t" anchorCtr="0">
            <a:noAutofit/>
          </a:bodyPr>
          <a:lstStyle/>
          <a:p>
            <a:pPr lvl="0" rtl="0">
              <a:lnSpc>
                <a:spcPct val="200000"/>
              </a:lnSpc>
              <a:spcBef>
                <a:spcPts val="0"/>
              </a:spcBef>
              <a:buNone/>
            </a:pPr>
            <a:r>
              <a:rPr lang="en" sz="3000"/>
              <a:t>MRF’s</a:t>
            </a:r>
          </a:p>
          <a:p>
            <a:pPr lvl="0" rtl="0">
              <a:lnSpc>
                <a:spcPct val="200000"/>
              </a:lnSpc>
              <a:spcBef>
                <a:spcPts val="0"/>
              </a:spcBef>
              <a:buNone/>
            </a:pPr>
            <a:r>
              <a:rPr lang="en" sz="3000"/>
              <a:t>MRF Transferable Data</a:t>
            </a:r>
          </a:p>
          <a:p>
            <a:pPr lvl="0" rtl="0">
              <a:lnSpc>
                <a:spcPct val="200000"/>
              </a:lnSpc>
              <a:spcBef>
                <a:spcPts val="0"/>
              </a:spcBef>
              <a:buNone/>
            </a:pPr>
            <a:r>
              <a:rPr lang="en" sz="3000"/>
              <a:t>Education Programs</a:t>
            </a:r>
          </a:p>
          <a:p>
            <a:pPr lvl="0">
              <a:lnSpc>
                <a:spcPct val="200000"/>
              </a:lnSpc>
              <a:spcBef>
                <a:spcPts val="0"/>
              </a:spcBef>
              <a:buNone/>
            </a:pPr>
            <a:r>
              <a:rPr lang="en" sz="3000"/>
              <a:t>Business Models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noAutofit/>
          </a:bodyPr>
          <a:lstStyle/>
          <a:p>
            <a:pPr marL="0" marR="0" lvl="0" indent="0" algn="l" rtl="0">
              <a:lnSpc>
                <a:spcPct val="115000"/>
              </a:lnSpc>
              <a:spcBef>
                <a:spcPts val="0"/>
              </a:spcBef>
              <a:spcAft>
                <a:spcPts val="0"/>
              </a:spcAft>
              <a:buClr>
                <a:schemeClr val="dk1"/>
              </a:buClr>
              <a:buSzPct val="25000"/>
              <a:buFont typeface="Arial"/>
              <a:buNone/>
            </a:pPr>
            <a:r>
              <a:rPr lang="en" sz="3600" b="0" i="0" u="none" strike="noStrike" cap="none">
                <a:solidFill>
                  <a:srgbClr val="FFFFFF"/>
                </a:solidFill>
                <a:latin typeface="Impact"/>
                <a:ea typeface="Impact"/>
                <a:cs typeface="Impact"/>
                <a:sym typeface="Impact"/>
              </a:rPr>
              <a:t>Introduction</a:t>
            </a:r>
          </a:p>
        </p:txBody>
      </p:sp>
      <p:sp>
        <p:nvSpPr>
          <p:cNvPr id="124" name="Shape 124"/>
          <p:cNvSpPr txBox="1">
            <a:spLocks noGrp="1"/>
          </p:cNvSpPr>
          <p:nvPr>
            <p:ph type="body" idx="1"/>
          </p:nvPr>
        </p:nvSpPr>
        <p:spPr>
          <a:xfrm>
            <a:off x="883075" y="1791500"/>
            <a:ext cx="7505400" cy="2777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2"/>
              </a:buClr>
              <a:buSzPct val="25000"/>
              <a:buFont typeface="Roboto"/>
              <a:buNone/>
            </a:pPr>
            <a:endParaRPr sz="2400" b="0" i="0" u="none" strike="noStrike" cap="none">
              <a:solidFill>
                <a:srgbClr val="292934"/>
              </a:solidFill>
              <a:latin typeface="Calibri"/>
              <a:ea typeface="Calibri"/>
              <a:cs typeface="Calibri"/>
              <a:sym typeface="Calibri"/>
            </a:endParaRPr>
          </a:p>
          <a:p>
            <a:pPr marL="0" marR="0" lvl="0" indent="0" algn="l" rtl="0">
              <a:lnSpc>
                <a:spcPct val="150000"/>
              </a:lnSpc>
              <a:spcBef>
                <a:spcPts val="1600"/>
              </a:spcBef>
              <a:spcAft>
                <a:spcPts val="0"/>
              </a:spcAft>
              <a:buClr>
                <a:schemeClr val="lt2"/>
              </a:buClr>
              <a:buSzPct val="25000"/>
              <a:buFont typeface="Roboto"/>
              <a:buNone/>
            </a:pPr>
            <a:r>
              <a:rPr lang="en" sz="2000" b="0" i="0" u="none" strike="noStrike" cap="none">
                <a:solidFill>
                  <a:srgbClr val="292934"/>
                </a:solidFill>
                <a:latin typeface="Arial"/>
                <a:ea typeface="Arial"/>
                <a:cs typeface="Arial"/>
                <a:sym typeface="Arial"/>
              </a:rPr>
              <a:t>The purpose of this research is to determine the feasibility of establishing and operating a Material Recovery Facility in Genesee County, Michigan</a:t>
            </a:r>
          </a:p>
          <a:p>
            <a:pPr marL="0" marR="0" lvl="0" indent="0" algn="l" rtl="0">
              <a:lnSpc>
                <a:spcPct val="100000"/>
              </a:lnSpc>
              <a:spcBef>
                <a:spcPts val="1600"/>
              </a:spcBef>
              <a:spcAft>
                <a:spcPts val="0"/>
              </a:spcAft>
              <a:buClr>
                <a:schemeClr val="lt2"/>
              </a:buClr>
              <a:buSzPct val="25000"/>
              <a:buFont typeface="Roboto"/>
              <a:buNone/>
            </a:pPr>
            <a:endParaRPr sz="1800" b="0" i="0" u="none" strike="noStrike" cap="none">
              <a:solidFill>
                <a:schemeClr val="lt2"/>
              </a:solidFill>
              <a:latin typeface="Roboto"/>
              <a:ea typeface="Roboto"/>
              <a:cs typeface="Roboto"/>
              <a:sym typeface="Roboto"/>
            </a:endParaRPr>
          </a:p>
          <a:p>
            <a:pPr marL="0" marR="0" lvl="0" indent="0" algn="l" rtl="0">
              <a:lnSpc>
                <a:spcPct val="100000"/>
              </a:lnSpc>
              <a:spcBef>
                <a:spcPts val="1600"/>
              </a:spcBef>
              <a:spcAft>
                <a:spcPts val="0"/>
              </a:spcAft>
              <a:buClr>
                <a:schemeClr val="lt2"/>
              </a:buClr>
              <a:buSzPct val="25000"/>
              <a:buFont typeface="Roboto"/>
              <a:buNone/>
            </a:pPr>
            <a:endParaRPr sz="1800" b="0" i="0" u="none" strike="noStrike" cap="none">
              <a:solidFill>
                <a:schemeClr val="lt2"/>
              </a:solidFill>
              <a:latin typeface="Times New Roman"/>
              <a:ea typeface="Times New Roman"/>
              <a:cs typeface="Times New Roman"/>
              <a:sym typeface="Times New Roman"/>
            </a:endParaRPr>
          </a:p>
        </p:txBody>
      </p:sp>
      <p:sp>
        <p:nvSpPr>
          <p:cNvPr id="125" name="Shape 125"/>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2"/>
              </a:buClr>
              <a:buSzPct val="25000"/>
              <a:buFont typeface="Roboto"/>
              <a:buNone/>
            </a:pPr>
            <a:fld id="{00000000-1234-1234-1234-123412341234}" type="slidenum">
              <a:rPr lang="en" sz="1400" b="0" i="0" u="none" strike="noStrike" cap="none">
                <a:solidFill>
                  <a:schemeClr val="lt2"/>
                </a:solidFill>
                <a:latin typeface="Roboto"/>
                <a:ea typeface="Roboto"/>
                <a:cs typeface="Roboto"/>
                <a:sym typeface="Roboto"/>
              </a:rPr>
              <a:t>2</a:t>
            </a:fld>
            <a:endParaRPr lang="en" sz="1400" b="0" i="0" u="none" strike="noStrike" cap="none">
              <a:solidFill>
                <a:schemeClr val="lt2"/>
              </a:solidFill>
              <a:latin typeface="Roboto"/>
              <a:ea typeface="Roboto"/>
              <a:cs typeface="Roboto"/>
              <a:sym typeface="Roboto"/>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a:spcBef>
                <a:spcPts val="0"/>
              </a:spcBef>
              <a:buNone/>
            </a:pPr>
            <a:r>
              <a:rPr lang="en" sz="3000"/>
              <a:t>MRF’s</a:t>
            </a:r>
          </a:p>
        </p:txBody>
      </p:sp>
      <p:sp>
        <p:nvSpPr>
          <p:cNvPr id="263" name="Shape 263"/>
          <p:cNvSpPr txBox="1">
            <a:spLocks noGrp="1"/>
          </p:cNvSpPr>
          <p:nvPr>
            <p:ph type="sldNum" idx="12"/>
          </p:nvPr>
        </p:nvSpPr>
        <p:spPr>
          <a:xfrm>
            <a:off x="8671190" y="4695623"/>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solidFill>
                  <a:srgbClr val="000000"/>
                </a:solidFill>
              </a:rPr>
              <a:t>20</a:t>
            </a:fld>
            <a:endParaRPr lang="en">
              <a:solidFill>
                <a:srgbClr val="000000"/>
              </a:solidFill>
            </a:endParaRPr>
          </a:p>
        </p:txBody>
      </p:sp>
      <p:pic>
        <p:nvPicPr>
          <p:cNvPr id="264" name="Shape 264"/>
          <p:cNvPicPr preferRelativeResize="0"/>
          <p:nvPr/>
        </p:nvPicPr>
        <p:blipFill rotWithShape="1">
          <a:blip r:embed="rId3">
            <a:alphaModFix/>
          </a:blip>
          <a:srcRect/>
          <a:stretch/>
        </p:blipFill>
        <p:spPr>
          <a:xfrm>
            <a:off x="400200" y="875725"/>
            <a:ext cx="3465300" cy="3819900"/>
          </a:xfrm>
          <a:prstGeom prst="rect">
            <a:avLst/>
          </a:prstGeom>
          <a:noFill/>
          <a:ln>
            <a:noFill/>
          </a:ln>
        </p:spPr>
      </p:pic>
      <p:sp>
        <p:nvSpPr>
          <p:cNvPr id="265" name="Shape 265"/>
          <p:cNvSpPr txBox="1"/>
          <p:nvPr/>
        </p:nvSpPr>
        <p:spPr>
          <a:xfrm>
            <a:off x="335000" y="4613225"/>
            <a:ext cx="1525800" cy="198000"/>
          </a:xfrm>
          <a:prstGeom prst="rect">
            <a:avLst/>
          </a:prstGeom>
          <a:noFill/>
          <a:ln>
            <a:noFill/>
          </a:ln>
        </p:spPr>
        <p:txBody>
          <a:bodyPr lIns="91425" tIns="91425" rIns="91425" bIns="91425" anchor="t" anchorCtr="0">
            <a:noAutofit/>
          </a:bodyPr>
          <a:lstStyle/>
          <a:p>
            <a:pPr lvl="0">
              <a:spcBef>
                <a:spcPts val="0"/>
              </a:spcBef>
              <a:buNone/>
            </a:pPr>
            <a:r>
              <a:rPr lang="en" sz="600" i="1"/>
              <a:t>Source: Advanced Disposal, 2016</a:t>
            </a:r>
          </a:p>
        </p:txBody>
      </p:sp>
      <p:pic>
        <p:nvPicPr>
          <p:cNvPr id="266" name="Shape 266"/>
          <p:cNvPicPr preferRelativeResize="0"/>
          <p:nvPr/>
        </p:nvPicPr>
        <p:blipFill>
          <a:blip r:embed="rId4">
            <a:alphaModFix/>
          </a:blip>
          <a:stretch>
            <a:fillRect/>
          </a:stretch>
        </p:blipFill>
        <p:spPr>
          <a:xfrm>
            <a:off x="4129274" y="726000"/>
            <a:ext cx="4470475" cy="4363226"/>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39600" y="451225"/>
            <a:ext cx="8464800" cy="1004400"/>
          </a:xfrm>
          <a:prstGeom prst="rect">
            <a:avLst/>
          </a:prstGeom>
          <a:solidFill>
            <a:srgbClr val="6AA84F"/>
          </a:solid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endParaRPr sz="3000" b="0" i="0" u="sng" strike="noStrike" cap="none">
              <a:solidFill>
                <a:srgbClr val="FFFFFF"/>
              </a:solidFill>
              <a:latin typeface="Impact"/>
              <a:ea typeface="Impact"/>
              <a:cs typeface="Impact"/>
              <a:sym typeface="Impact"/>
            </a:endParaRPr>
          </a:p>
          <a:p>
            <a:pPr marL="0" marR="0" lvl="0" indent="0" algn="l" rtl="0">
              <a:lnSpc>
                <a:spcPct val="100000"/>
              </a:lnSpc>
              <a:spcBef>
                <a:spcPts val="0"/>
              </a:spcBef>
              <a:spcAft>
                <a:spcPts val="0"/>
              </a:spcAft>
              <a:buClr>
                <a:schemeClr val="lt1"/>
              </a:buClr>
              <a:buSzPct val="25000"/>
              <a:buFont typeface="Roboto"/>
              <a:buNone/>
            </a:pPr>
            <a:endParaRPr sz="3000" b="0" i="0" u="sng" strike="noStrike" cap="none">
              <a:solidFill>
                <a:srgbClr val="FFFFFF"/>
              </a:solidFill>
              <a:latin typeface="Impact"/>
              <a:ea typeface="Impact"/>
              <a:cs typeface="Impact"/>
              <a:sym typeface="Impact"/>
            </a:endParaRPr>
          </a:p>
          <a:p>
            <a:pPr marL="0" marR="0" lvl="0" indent="0" algn="l" rtl="0">
              <a:lnSpc>
                <a:spcPct val="100000"/>
              </a:lnSpc>
              <a:spcBef>
                <a:spcPts val="0"/>
              </a:spcBef>
              <a:spcAft>
                <a:spcPts val="0"/>
              </a:spcAft>
              <a:buClr>
                <a:schemeClr val="lt1"/>
              </a:buClr>
              <a:buSzPct val="25000"/>
              <a:buFont typeface="Roboto"/>
              <a:buNone/>
            </a:pPr>
            <a:r>
              <a:rPr lang="en" sz="3600">
                <a:solidFill>
                  <a:srgbClr val="FFFFFF"/>
                </a:solidFill>
                <a:latin typeface="Impact"/>
                <a:ea typeface="Impact"/>
                <a:cs typeface="Impact"/>
                <a:sym typeface="Impact"/>
              </a:rPr>
              <a:t>MRF </a:t>
            </a:r>
            <a:r>
              <a:rPr lang="en" sz="3600" b="0" i="0" u="none" strike="noStrike" cap="none">
                <a:solidFill>
                  <a:srgbClr val="FFFFFF"/>
                </a:solidFill>
                <a:latin typeface="Impact"/>
                <a:ea typeface="Impact"/>
                <a:cs typeface="Impact"/>
                <a:sym typeface="Impact"/>
              </a:rPr>
              <a:t>Transferable Data</a:t>
            </a:r>
          </a:p>
        </p:txBody>
      </p:sp>
      <p:graphicFrame>
        <p:nvGraphicFramePr>
          <p:cNvPr id="272" name="Shape 272"/>
          <p:cNvGraphicFramePr/>
          <p:nvPr/>
        </p:nvGraphicFramePr>
        <p:xfrm>
          <a:off x="1075950" y="2481225"/>
          <a:ext cx="6944200" cy="2428240"/>
        </p:xfrm>
        <a:graphic>
          <a:graphicData uri="http://schemas.openxmlformats.org/drawingml/2006/table">
            <a:tbl>
              <a:tblPr>
                <a:noFill/>
                <a:tableStyleId>{71EFD5F7-9E3E-459B-96C7-E892393DAF6A}</a:tableStyleId>
              </a:tblPr>
              <a:tblGrid>
                <a:gridCol w="1750650"/>
                <a:gridCol w="1232225"/>
                <a:gridCol w="1734600"/>
                <a:gridCol w="2226725"/>
              </a:tblGrid>
              <a:tr h="766025">
                <a:tc>
                  <a:txBody>
                    <a:bodyPr/>
                    <a:lstStyle/>
                    <a:p>
                      <a:pPr marL="0" marR="0" lvl="0" indent="0" algn="l" rtl="0">
                        <a:lnSpc>
                          <a:spcPct val="100000"/>
                        </a:lnSpc>
                        <a:spcBef>
                          <a:spcPts val="0"/>
                        </a:spcBef>
                        <a:spcAft>
                          <a:spcPts val="0"/>
                        </a:spcAft>
                        <a:buClr>
                          <a:srgbClr val="212121"/>
                        </a:buClr>
                        <a:buSzPct val="25000"/>
                        <a:buFont typeface="Arial"/>
                        <a:buNone/>
                      </a:pPr>
                      <a:r>
                        <a:rPr lang="en" sz="1400" b="1" u="none" strike="noStrike" cap="none">
                          <a:solidFill>
                            <a:srgbClr val="212121"/>
                          </a:solidFill>
                        </a:rPr>
                        <a:t>MRF</a:t>
                      </a:r>
                    </a:p>
                  </a:txBody>
                  <a:tcPr marL="63500" marR="63500" marT="63500" marB="63500"/>
                </a:tc>
                <a:tc>
                  <a:txBody>
                    <a:bodyPr/>
                    <a:lstStyle/>
                    <a:p>
                      <a:pPr marL="0" marR="0" lvl="0" indent="0" algn="l" rtl="0">
                        <a:lnSpc>
                          <a:spcPct val="100000"/>
                        </a:lnSpc>
                        <a:spcBef>
                          <a:spcPts val="0"/>
                        </a:spcBef>
                        <a:spcAft>
                          <a:spcPts val="0"/>
                        </a:spcAft>
                        <a:buClr>
                          <a:srgbClr val="212121"/>
                        </a:buClr>
                        <a:buSzPct val="25000"/>
                        <a:buFont typeface="Arial"/>
                        <a:buNone/>
                      </a:pPr>
                      <a:r>
                        <a:rPr lang="en" sz="1400" b="1" u="none" strike="noStrike" cap="none">
                          <a:solidFill>
                            <a:srgbClr val="212121"/>
                          </a:solidFill>
                        </a:rPr>
                        <a:t>Michigan State University</a:t>
                      </a:r>
                    </a:p>
                  </a:txBody>
                  <a:tcPr marL="63500" marR="63500" marT="63500" marB="63500"/>
                </a:tc>
                <a:tc>
                  <a:txBody>
                    <a:bodyPr/>
                    <a:lstStyle/>
                    <a:p>
                      <a:pPr marL="0" marR="0" lvl="0" indent="0" algn="l" rtl="0">
                        <a:lnSpc>
                          <a:spcPct val="100000"/>
                        </a:lnSpc>
                        <a:spcBef>
                          <a:spcPts val="0"/>
                        </a:spcBef>
                        <a:spcAft>
                          <a:spcPts val="0"/>
                        </a:spcAft>
                        <a:buClr>
                          <a:srgbClr val="212121"/>
                        </a:buClr>
                        <a:buSzPct val="25000"/>
                        <a:buFont typeface="Arial"/>
                        <a:buNone/>
                      </a:pPr>
                      <a:r>
                        <a:rPr lang="en" sz="1400" b="1" u="none" strike="noStrike" cap="none">
                          <a:solidFill>
                            <a:srgbClr val="212121"/>
                          </a:solidFill>
                        </a:rPr>
                        <a:t>ReCommunity</a:t>
                      </a:r>
                    </a:p>
                    <a:p>
                      <a:pPr marL="0" marR="0" lvl="0" indent="0" algn="l" rtl="0">
                        <a:lnSpc>
                          <a:spcPct val="100000"/>
                        </a:lnSpc>
                        <a:spcBef>
                          <a:spcPts val="0"/>
                        </a:spcBef>
                        <a:spcAft>
                          <a:spcPts val="0"/>
                        </a:spcAft>
                        <a:buClr>
                          <a:srgbClr val="212121"/>
                        </a:buClr>
                        <a:buSzPct val="25000"/>
                        <a:buFont typeface="Arial"/>
                        <a:buNone/>
                      </a:pPr>
                      <a:r>
                        <a:rPr lang="en" sz="1400" b="1" u="none" strike="noStrike" cap="none">
                          <a:solidFill>
                            <a:srgbClr val="212121"/>
                          </a:solidFill>
                        </a:rPr>
                        <a:t>(Huron)</a:t>
                      </a:r>
                    </a:p>
                  </a:txBody>
                  <a:tcPr marL="63500" marR="63500" marT="63500" marB="63500"/>
                </a:tc>
                <a:tc>
                  <a:txBody>
                    <a:bodyPr/>
                    <a:lstStyle/>
                    <a:p>
                      <a:pPr marL="0" marR="0" lvl="0" indent="0" algn="l" rtl="0">
                        <a:lnSpc>
                          <a:spcPct val="100000"/>
                        </a:lnSpc>
                        <a:spcBef>
                          <a:spcPts val="0"/>
                        </a:spcBef>
                        <a:spcAft>
                          <a:spcPts val="0"/>
                        </a:spcAft>
                        <a:buClr>
                          <a:srgbClr val="212121"/>
                        </a:buClr>
                        <a:buSzPct val="25000"/>
                        <a:buFont typeface="Arial"/>
                        <a:buNone/>
                      </a:pPr>
                      <a:r>
                        <a:rPr lang="en" sz="1400" b="1" u="none" strike="noStrike" cap="none">
                          <a:solidFill>
                            <a:srgbClr val="212121"/>
                          </a:solidFill>
                        </a:rPr>
                        <a:t>City of Ann Arbor/ReCommunity </a:t>
                      </a:r>
                    </a:p>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212121"/>
                        </a:solidFill>
                      </a:endParaRPr>
                    </a:p>
                  </a:txBody>
                  <a:tcPr marL="63500" marR="63500" marT="63500" marB="63500">
                    <a:solidFill>
                      <a:srgbClr val="F1C232"/>
                    </a:solidFill>
                  </a:tcPr>
                </a:tc>
              </a:tr>
              <a:tr h="341175">
                <a:tc>
                  <a:txBody>
                    <a:bodyPr/>
                    <a:lstStyle/>
                    <a:p>
                      <a:pPr marL="0" marR="0" lvl="0" indent="0" algn="l" rtl="0">
                        <a:lnSpc>
                          <a:spcPct val="100000"/>
                        </a:lnSpc>
                        <a:spcBef>
                          <a:spcPts val="0"/>
                        </a:spcBef>
                        <a:spcAft>
                          <a:spcPts val="0"/>
                        </a:spcAft>
                        <a:buClr>
                          <a:srgbClr val="212121"/>
                        </a:buClr>
                        <a:buSzPct val="25000"/>
                        <a:buFont typeface="Arial"/>
                        <a:buNone/>
                      </a:pPr>
                      <a:r>
                        <a:rPr lang="en" sz="1400" b="1" u="none" strike="noStrike" cap="none">
                          <a:solidFill>
                            <a:srgbClr val="212121"/>
                          </a:solidFill>
                        </a:rPr>
                        <a:t>Area/Volume</a:t>
                      </a:r>
                    </a:p>
                  </a:txBody>
                  <a:tcPr marL="63500" marR="63500" marT="63500" marB="63500"/>
                </a:tc>
                <a:tc>
                  <a:txBody>
                    <a:bodyPr/>
                    <a:lstStyle/>
                    <a:p>
                      <a:pPr marL="0" marR="0" lvl="0" indent="0" algn="l" rtl="0">
                        <a:lnSpc>
                          <a:spcPct val="100000"/>
                        </a:lnSpc>
                        <a:spcBef>
                          <a:spcPts val="0"/>
                        </a:spcBef>
                        <a:spcAft>
                          <a:spcPts val="0"/>
                        </a:spcAft>
                        <a:buClr>
                          <a:srgbClr val="212121"/>
                        </a:buClr>
                        <a:buSzPct val="25000"/>
                        <a:buFont typeface="Arial"/>
                        <a:buNone/>
                      </a:pPr>
                      <a:r>
                        <a:rPr lang="en" sz="1400" u="none" strike="noStrike" cap="none">
                          <a:solidFill>
                            <a:srgbClr val="212121"/>
                          </a:solidFill>
                        </a:rPr>
                        <a:t>22.50 sq ft/ton</a:t>
                      </a:r>
                    </a:p>
                  </a:txBody>
                  <a:tcPr marL="63500" marR="63500" marT="63500" marB="63500"/>
                </a:tc>
                <a:tc>
                  <a:txBody>
                    <a:bodyPr/>
                    <a:lstStyle/>
                    <a:p>
                      <a:pPr marL="0" marR="0" lvl="0" indent="0" algn="l" rtl="0">
                        <a:lnSpc>
                          <a:spcPct val="100000"/>
                        </a:lnSpc>
                        <a:spcBef>
                          <a:spcPts val="0"/>
                        </a:spcBef>
                        <a:spcAft>
                          <a:spcPts val="0"/>
                        </a:spcAft>
                        <a:buClr>
                          <a:srgbClr val="212121"/>
                        </a:buClr>
                        <a:buSzPct val="25000"/>
                        <a:buFont typeface="Arial"/>
                        <a:buNone/>
                      </a:pPr>
                      <a:r>
                        <a:rPr lang="en" sz="1400" u="none" strike="noStrike" cap="none">
                          <a:solidFill>
                            <a:srgbClr val="212121"/>
                          </a:solidFill>
                        </a:rPr>
                        <a:t>0.67 sq ft/ton</a:t>
                      </a:r>
                    </a:p>
                  </a:txBody>
                  <a:tcPr marL="63500" marR="63500" marT="63500" marB="63500"/>
                </a:tc>
                <a:tc>
                  <a:txBody>
                    <a:bodyPr/>
                    <a:lstStyle/>
                    <a:p>
                      <a:pPr marL="0" marR="0" lvl="0" indent="0" algn="l" rtl="0">
                        <a:lnSpc>
                          <a:spcPct val="100000"/>
                        </a:lnSpc>
                        <a:spcBef>
                          <a:spcPts val="0"/>
                        </a:spcBef>
                        <a:spcAft>
                          <a:spcPts val="0"/>
                        </a:spcAft>
                        <a:buClr>
                          <a:srgbClr val="212121"/>
                        </a:buClr>
                        <a:buSzPct val="25000"/>
                        <a:buFont typeface="Arial"/>
                        <a:buNone/>
                      </a:pPr>
                      <a:r>
                        <a:rPr lang="en" sz="1400" u="none" strike="noStrike" cap="none">
                          <a:solidFill>
                            <a:srgbClr val="212121"/>
                          </a:solidFill>
                        </a:rPr>
                        <a:t>2.50 sq ft/ton</a:t>
                      </a:r>
                    </a:p>
                  </a:txBody>
                  <a:tcPr marL="63500" marR="63500" marT="63500" marB="63500">
                    <a:solidFill>
                      <a:srgbClr val="F1C232"/>
                    </a:solidFill>
                  </a:tcPr>
                </a:tc>
              </a:tr>
              <a:tr h="553600">
                <a:tc>
                  <a:txBody>
                    <a:bodyPr/>
                    <a:lstStyle/>
                    <a:p>
                      <a:pPr marL="0" marR="0" lvl="0" indent="0" algn="l" rtl="0">
                        <a:lnSpc>
                          <a:spcPct val="100000"/>
                        </a:lnSpc>
                        <a:spcBef>
                          <a:spcPts val="0"/>
                        </a:spcBef>
                        <a:spcAft>
                          <a:spcPts val="0"/>
                        </a:spcAft>
                        <a:buClr>
                          <a:srgbClr val="212121"/>
                        </a:buClr>
                        <a:buSzPct val="25000"/>
                        <a:buFont typeface="Arial"/>
                        <a:buNone/>
                      </a:pPr>
                      <a:r>
                        <a:rPr lang="en" sz="1400" b="1" u="none" strike="noStrike" cap="none">
                          <a:solidFill>
                            <a:srgbClr val="212121"/>
                          </a:solidFill>
                        </a:rPr>
                        <a:t>Volume/Household/Year</a:t>
                      </a:r>
                    </a:p>
                  </a:txBody>
                  <a:tcPr marL="63500" marR="63500" marT="63500" marB="63500"/>
                </a:tc>
                <a:tc>
                  <a:txBody>
                    <a:bodyPr/>
                    <a:lstStyle/>
                    <a:p>
                      <a:pPr marL="0" marR="0" lvl="0" indent="0" algn="l" rtl="0">
                        <a:lnSpc>
                          <a:spcPct val="100000"/>
                        </a:lnSpc>
                        <a:spcBef>
                          <a:spcPts val="0"/>
                        </a:spcBef>
                        <a:spcAft>
                          <a:spcPts val="0"/>
                        </a:spcAft>
                        <a:buClr>
                          <a:srgbClr val="212121"/>
                        </a:buClr>
                        <a:buSzPct val="25000"/>
                        <a:buFont typeface="Arial"/>
                        <a:buNone/>
                      </a:pPr>
                      <a:r>
                        <a:rPr lang="en" sz="1400" u="none" strike="noStrike" cap="none">
                          <a:solidFill>
                            <a:srgbClr val="212121"/>
                          </a:solidFill>
                        </a:rPr>
                        <a:t>.05 tons/hh/yr</a:t>
                      </a:r>
                    </a:p>
                  </a:txBody>
                  <a:tcPr marL="63500" marR="63500" marT="63500" marB="63500"/>
                </a:tc>
                <a:tc>
                  <a:txBody>
                    <a:bodyPr/>
                    <a:lstStyle/>
                    <a:p>
                      <a:pPr marL="0" marR="0" lvl="0" indent="0" algn="l" rtl="0">
                        <a:lnSpc>
                          <a:spcPct val="100000"/>
                        </a:lnSpc>
                        <a:spcBef>
                          <a:spcPts val="0"/>
                        </a:spcBef>
                        <a:spcAft>
                          <a:spcPts val="0"/>
                        </a:spcAft>
                        <a:buClr>
                          <a:srgbClr val="212121"/>
                        </a:buClr>
                        <a:buSzPct val="25000"/>
                        <a:buFont typeface="Arial"/>
                        <a:buNone/>
                      </a:pPr>
                      <a:r>
                        <a:rPr lang="en" sz="1400" u="none" strike="noStrike" cap="none">
                          <a:solidFill>
                            <a:srgbClr val="212121"/>
                          </a:solidFill>
                        </a:rPr>
                        <a:t>0.10 tons/hh/yr</a:t>
                      </a:r>
                    </a:p>
                  </a:txBody>
                  <a:tcPr marL="63500" marR="63500" marT="63500" marB="63500"/>
                </a:tc>
                <a:tc>
                  <a:txBody>
                    <a:bodyPr/>
                    <a:lstStyle/>
                    <a:p>
                      <a:pPr marL="0" marR="0" lvl="0" indent="0" algn="l" rtl="0">
                        <a:lnSpc>
                          <a:spcPct val="100000"/>
                        </a:lnSpc>
                        <a:spcBef>
                          <a:spcPts val="0"/>
                        </a:spcBef>
                        <a:spcAft>
                          <a:spcPts val="0"/>
                        </a:spcAft>
                        <a:buClr>
                          <a:srgbClr val="212121"/>
                        </a:buClr>
                        <a:buSzPct val="25000"/>
                        <a:buFont typeface="Arial"/>
                        <a:buNone/>
                      </a:pPr>
                      <a:r>
                        <a:rPr lang="en" sz="1400" u="none" strike="noStrike" cap="none">
                          <a:solidFill>
                            <a:srgbClr val="212121"/>
                          </a:solidFill>
                        </a:rPr>
                        <a:t>0.01 tons/hh/yr</a:t>
                      </a:r>
                    </a:p>
                  </a:txBody>
                  <a:tcPr marL="63500" marR="63500" marT="63500" marB="63500">
                    <a:solidFill>
                      <a:srgbClr val="F1C232"/>
                    </a:solidFill>
                  </a:tcPr>
                </a:tc>
              </a:tr>
              <a:tr h="553600">
                <a:tc>
                  <a:txBody>
                    <a:bodyPr/>
                    <a:lstStyle/>
                    <a:p>
                      <a:pPr marL="0" marR="0" lvl="0" indent="0" algn="l" rtl="0">
                        <a:lnSpc>
                          <a:spcPct val="100000"/>
                        </a:lnSpc>
                        <a:spcBef>
                          <a:spcPts val="0"/>
                        </a:spcBef>
                        <a:spcAft>
                          <a:spcPts val="0"/>
                        </a:spcAft>
                        <a:buClr>
                          <a:srgbClr val="212121"/>
                        </a:buClr>
                        <a:buSzPct val="25000"/>
                        <a:buFont typeface="Arial"/>
                        <a:buNone/>
                      </a:pPr>
                      <a:r>
                        <a:rPr lang="en" sz="1400" b="1" u="none" strike="noStrike" cap="none">
                          <a:solidFill>
                            <a:srgbClr val="212121"/>
                          </a:solidFill>
                        </a:rPr>
                        <a:t>Area/Employment</a:t>
                      </a:r>
                    </a:p>
                  </a:txBody>
                  <a:tcPr marL="63500" marR="63500" marT="63500" marB="63500"/>
                </a:tc>
                <a:tc>
                  <a:txBody>
                    <a:bodyPr/>
                    <a:lstStyle/>
                    <a:p>
                      <a:pPr marL="0" marR="0" lvl="0" indent="0" algn="l" rtl="0">
                        <a:lnSpc>
                          <a:spcPct val="100000"/>
                        </a:lnSpc>
                        <a:spcBef>
                          <a:spcPts val="0"/>
                        </a:spcBef>
                        <a:spcAft>
                          <a:spcPts val="0"/>
                        </a:spcAft>
                        <a:buClr>
                          <a:srgbClr val="212121"/>
                        </a:buClr>
                        <a:buSzPct val="25000"/>
                        <a:buFont typeface="Arial"/>
                        <a:buNone/>
                      </a:pPr>
                      <a:r>
                        <a:rPr lang="en" sz="1400" u="none" strike="noStrike" cap="none">
                          <a:solidFill>
                            <a:srgbClr val="212121"/>
                          </a:solidFill>
                        </a:rPr>
                        <a:t>450 sq ft/person</a:t>
                      </a:r>
                    </a:p>
                  </a:txBody>
                  <a:tcPr marL="63500" marR="63500" marT="63500" marB="63500"/>
                </a:tc>
                <a:tc>
                  <a:txBody>
                    <a:bodyPr/>
                    <a:lstStyle/>
                    <a:p>
                      <a:pPr marL="0" marR="0" lvl="0" indent="0" algn="l" rtl="0">
                        <a:lnSpc>
                          <a:spcPct val="100000"/>
                        </a:lnSpc>
                        <a:spcBef>
                          <a:spcPts val="0"/>
                        </a:spcBef>
                        <a:spcAft>
                          <a:spcPts val="0"/>
                        </a:spcAft>
                        <a:buClr>
                          <a:srgbClr val="212121"/>
                        </a:buClr>
                        <a:buSzPct val="25000"/>
                        <a:buFont typeface="Arial"/>
                        <a:buNone/>
                      </a:pPr>
                      <a:r>
                        <a:rPr lang="en" sz="1400" u="none" strike="noStrike" cap="none">
                          <a:solidFill>
                            <a:srgbClr val="212121"/>
                          </a:solidFill>
                        </a:rPr>
                        <a:t>771.40</a:t>
                      </a:r>
                    </a:p>
                    <a:p>
                      <a:pPr marL="0" marR="0" lvl="0" indent="0" algn="l" rtl="0">
                        <a:lnSpc>
                          <a:spcPct val="100000"/>
                        </a:lnSpc>
                        <a:spcBef>
                          <a:spcPts val="0"/>
                        </a:spcBef>
                        <a:spcAft>
                          <a:spcPts val="0"/>
                        </a:spcAft>
                        <a:buClr>
                          <a:srgbClr val="212121"/>
                        </a:buClr>
                        <a:buSzPct val="25000"/>
                        <a:buFont typeface="Arial"/>
                        <a:buNone/>
                      </a:pPr>
                      <a:r>
                        <a:rPr lang="en" sz="1400" u="none" strike="noStrike" cap="none">
                          <a:solidFill>
                            <a:srgbClr val="212121"/>
                          </a:solidFill>
                        </a:rPr>
                        <a:t> sq ft/person</a:t>
                      </a:r>
                    </a:p>
                  </a:txBody>
                  <a:tcPr marL="63500" marR="63500" marT="63500" marB="63500"/>
                </a:tc>
                <a:tc>
                  <a:txBody>
                    <a:bodyPr/>
                    <a:lstStyle/>
                    <a:p>
                      <a:pPr marL="0" marR="0" lvl="0" indent="0" algn="l" rtl="0">
                        <a:lnSpc>
                          <a:spcPct val="100000"/>
                        </a:lnSpc>
                        <a:spcBef>
                          <a:spcPts val="0"/>
                        </a:spcBef>
                        <a:spcAft>
                          <a:spcPts val="0"/>
                        </a:spcAft>
                        <a:buClr>
                          <a:srgbClr val="212121"/>
                        </a:buClr>
                        <a:buSzPct val="25000"/>
                        <a:buFont typeface="Arial"/>
                        <a:buNone/>
                      </a:pPr>
                      <a:r>
                        <a:rPr lang="en" sz="1400" u="none" strike="noStrike" cap="none">
                          <a:solidFill>
                            <a:srgbClr val="212121"/>
                          </a:solidFill>
                        </a:rPr>
                        <a:t>538.50 sq ft/person</a:t>
                      </a:r>
                    </a:p>
                  </a:txBody>
                  <a:tcPr marL="63500" marR="63500" marT="63500" marB="63500">
                    <a:solidFill>
                      <a:srgbClr val="F1C232"/>
                    </a:solidFill>
                  </a:tcPr>
                </a:tc>
              </a:tr>
            </a:tbl>
          </a:graphicData>
        </a:graphic>
      </p:graphicFrame>
      <p:sp>
        <p:nvSpPr>
          <p:cNvPr id="273" name="Shape 273"/>
          <p:cNvSpPr txBox="1"/>
          <p:nvPr/>
        </p:nvSpPr>
        <p:spPr>
          <a:xfrm>
            <a:off x="2710925" y="1896050"/>
            <a:ext cx="3393300" cy="402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200" b="1" i="0" u="none" strike="noStrike" cap="none">
                <a:solidFill>
                  <a:srgbClr val="000000"/>
                </a:solidFill>
                <a:latin typeface="Arial"/>
                <a:ea typeface="Arial"/>
                <a:cs typeface="Arial"/>
                <a:sym typeface="Arial"/>
              </a:rPr>
              <a:t>MRF Transferable Data</a:t>
            </a:r>
          </a:p>
        </p:txBody>
      </p:sp>
      <p:sp>
        <p:nvSpPr>
          <p:cNvPr id="274" name="Shape 274"/>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2"/>
              </a:buClr>
              <a:buSzPct val="25000"/>
              <a:buFont typeface="Roboto"/>
              <a:buNone/>
            </a:pPr>
            <a:fld id="{00000000-1234-1234-1234-123412341234}" type="slidenum">
              <a:rPr lang="en" sz="1400" b="0" i="0" u="none" strike="noStrike" cap="none">
                <a:solidFill>
                  <a:schemeClr val="lt2"/>
                </a:solidFill>
                <a:latin typeface="Roboto"/>
                <a:ea typeface="Roboto"/>
                <a:cs typeface="Roboto"/>
                <a:sym typeface="Roboto"/>
              </a:rPr>
              <a:t>21</a:t>
            </a:fld>
            <a:endParaRPr lang="en" sz="1400" b="0" i="0" u="none" strike="noStrike" cap="none">
              <a:solidFill>
                <a:schemeClr val="lt2"/>
              </a:solidFill>
              <a:latin typeface="Roboto"/>
              <a:ea typeface="Roboto"/>
              <a:cs typeface="Roboto"/>
              <a:sym typeface="Roboto"/>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56175" y="663525"/>
            <a:ext cx="8222100" cy="767700"/>
          </a:xfrm>
          <a:prstGeom prst="rect">
            <a:avLst/>
          </a:prstGeom>
        </p:spPr>
        <p:txBody>
          <a:bodyPr lIns="91425" tIns="91425" rIns="91425" bIns="91425" anchor="b" anchorCtr="0">
            <a:noAutofit/>
          </a:bodyPr>
          <a:lstStyle/>
          <a:p>
            <a:pPr lvl="0">
              <a:spcBef>
                <a:spcPts val="0"/>
              </a:spcBef>
              <a:buNone/>
            </a:pPr>
            <a:r>
              <a:rPr lang="en" sz="3600">
                <a:latin typeface="Impact"/>
                <a:ea typeface="Impact"/>
                <a:cs typeface="Impact"/>
                <a:sym typeface="Impact"/>
              </a:rPr>
              <a:t>Genesee County MRF Transferable Data</a:t>
            </a:r>
          </a:p>
        </p:txBody>
      </p:sp>
      <p:sp>
        <p:nvSpPr>
          <p:cNvPr id="280" name="Shape 280"/>
          <p:cNvSpPr txBox="1">
            <a:spLocks noGrp="1"/>
          </p:cNvSpPr>
          <p:nvPr>
            <p:ph type="sldNum" idx="12"/>
          </p:nvPr>
        </p:nvSpPr>
        <p:spPr>
          <a:xfrm>
            <a:off x="8523540" y="4695623"/>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22</a:t>
            </a:fld>
            <a:endParaRPr lang="en"/>
          </a:p>
        </p:txBody>
      </p:sp>
      <p:graphicFrame>
        <p:nvGraphicFramePr>
          <p:cNvPr id="281" name="Shape 281"/>
          <p:cNvGraphicFramePr/>
          <p:nvPr>
            <p:extLst>
              <p:ext uri="{D42A27DB-BD31-4B8C-83A1-F6EECF244321}">
                <p14:modId xmlns:p14="http://schemas.microsoft.com/office/powerpoint/2010/main" val="1035829354"/>
              </p:ext>
            </p:extLst>
          </p:nvPr>
        </p:nvGraphicFramePr>
        <p:xfrm>
          <a:off x="1472250" y="2181380"/>
          <a:ext cx="6182800" cy="2323250"/>
        </p:xfrm>
        <a:graphic>
          <a:graphicData uri="http://schemas.openxmlformats.org/drawingml/2006/table">
            <a:tbl>
              <a:tblPr>
                <a:noFill/>
                <a:tableStyleId>{C6036B94-8191-448E-8F6C-537289D305A4}</a:tableStyleId>
              </a:tblPr>
              <a:tblGrid>
                <a:gridCol w="3091400"/>
                <a:gridCol w="3091400"/>
              </a:tblGrid>
              <a:tr h="809375">
                <a:tc>
                  <a:txBody>
                    <a:bodyPr/>
                    <a:lstStyle/>
                    <a:p>
                      <a:pPr lvl="0">
                        <a:spcBef>
                          <a:spcPts val="0"/>
                        </a:spcBef>
                        <a:buNone/>
                      </a:pPr>
                      <a:r>
                        <a:rPr lang="en" sz="1800" b="1" dirty="0">
                          <a:solidFill>
                            <a:schemeClr val="bg2"/>
                          </a:solidFill>
                        </a:rPr>
                        <a:t>MRF</a:t>
                      </a:r>
                    </a:p>
                    <a:p>
                      <a:pPr lvl="0">
                        <a:spcBef>
                          <a:spcPts val="0"/>
                        </a:spcBef>
                        <a:buNone/>
                      </a:pPr>
                      <a:endParaRPr sz="1800" b="1" dirty="0">
                        <a:solidFill>
                          <a:schemeClr val="bg2"/>
                        </a:solidFill>
                      </a:endParaRPr>
                    </a:p>
                  </a:txBody>
                  <a:tcPr marL="91425" marR="91425" marT="91425" marB="91425"/>
                </a:tc>
                <a:tc>
                  <a:txBody>
                    <a:bodyPr/>
                    <a:lstStyle/>
                    <a:p>
                      <a:pPr lvl="0">
                        <a:spcBef>
                          <a:spcPts val="0"/>
                        </a:spcBef>
                        <a:buNone/>
                      </a:pPr>
                      <a:r>
                        <a:rPr lang="en" sz="1800" b="1" dirty="0">
                          <a:solidFill>
                            <a:schemeClr val="bg2"/>
                          </a:solidFill>
                        </a:rPr>
                        <a:t>Genesee County </a:t>
                      </a:r>
                    </a:p>
                  </a:txBody>
                  <a:tcPr marL="91425" marR="91425" marT="91425" marB="91425"/>
                </a:tc>
              </a:tr>
              <a:tr h="505325">
                <a:tc>
                  <a:txBody>
                    <a:bodyPr/>
                    <a:lstStyle/>
                    <a:p>
                      <a:pPr marL="0" marR="0" lvl="0" indent="0" algn="l" rtl="0">
                        <a:lnSpc>
                          <a:spcPct val="100000"/>
                        </a:lnSpc>
                        <a:spcBef>
                          <a:spcPts val="0"/>
                        </a:spcBef>
                        <a:spcAft>
                          <a:spcPts val="0"/>
                        </a:spcAft>
                        <a:buClr>
                          <a:srgbClr val="212121"/>
                        </a:buClr>
                        <a:buSzPct val="25000"/>
                        <a:buFont typeface="Arial"/>
                        <a:buNone/>
                      </a:pPr>
                      <a:r>
                        <a:rPr lang="en" sz="1800" b="1" u="none" strike="noStrike" cap="none">
                          <a:solidFill>
                            <a:srgbClr val="212121"/>
                          </a:solidFill>
                        </a:rPr>
                        <a:t>Area/Volume</a:t>
                      </a:r>
                    </a:p>
                  </a:txBody>
                  <a:tcPr marL="63500" marR="63500" marT="63500" marB="63500"/>
                </a:tc>
                <a:tc>
                  <a:txBody>
                    <a:bodyPr/>
                    <a:lstStyle/>
                    <a:p>
                      <a:pPr lvl="0">
                        <a:spcBef>
                          <a:spcPts val="0"/>
                        </a:spcBef>
                        <a:buNone/>
                      </a:pPr>
                      <a:r>
                        <a:rPr lang="en" sz="1800" dirty="0"/>
                        <a:t>3.50 </a:t>
                      </a:r>
                      <a:r>
                        <a:rPr lang="en" sz="1800" dirty="0" err="1"/>
                        <a:t>sq</a:t>
                      </a:r>
                      <a:r>
                        <a:rPr lang="en" sz="1800" dirty="0"/>
                        <a:t> </a:t>
                      </a:r>
                      <a:r>
                        <a:rPr lang="en" sz="1800" dirty="0" err="1"/>
                        <a:t>ft</a:t>
                      </a:r>
                      <a:r>
                        <a:rPr lang="en" sz="1800" dirty="0"/>
                        <a:t>/ton </a:t>
                      </a:r>
                    </a:p>
                  </a:txBody>
                  <a:tcPr marL="91425" marR="91425" marT="91425" marB="91425"/>
                </a:tc>
              </a:tr>
              <a:tr h="503225">
                <a:tc>
                  <a:txBody>
                    <a:bodyPr/>
                    <a:lstStyle/>
                    <a:p>
                      <a:pPr marL="0" marR="0" lvl="0" indent="0" algn="l" rtl="0">
                        <a:lnSpc>
                          <a:spcPct val="100000"/>
                        </a:lnSpc>
                        <a:spcBef>
                          <a:spcPts val="0"/>
                        </a:spcBef>
                        <a:spcAft>
                          <a:spcPts val="0"/>
                        </a:spcAft>
                        <a:buClr>
                          <a:srgbClr val="212121"/>
                        </a:buClr>
                        <a:buSzPct val="25000"/>
                        <a:buFont typeface="Arial"/>
                        <a:buNone/>
                      </a:pPr>
                      <a:r>
                        <a:rPr lang="en" sz="1800" b="1" u="none" strike="noStrike" cap="none">
                          <a:solidFill>
                            <a:srgbClr val="212121"/>
                          </a:solidFill>
                        </a:rPr>
                        <a:t>Volume/Household/Year</a:t>
                      </a:r>
                    </a:p>
                  </a:txBody>
                  <a:tcPr marL="63500" marR="63500" marT="63500" marB="63500"/>
                </a:tc>
                <a:tc>
                  <a:txBody>
                    <a:bodyPr/>
                    <a:lstStyle/>
                    <a:p>
                      <a:pPr lvl="0">
                        <a:spcBef>
                          <a:spcPts val="0"/>
                        </a:spcBef>
                        <a:buNone/>
                      </a:pPr>
                      <a:r>
                        <a:rPr lang="en" sz="1800" dirty="0"/>
                        <a:t>0.17 ton/</a:t>
                      </a:r>
                      <a:r>
                        <a:rPr lang="en" sz="1800" dirty="0" err="1"/>
                        <a:t>hh</a:t>
                      </a:r>
                      <a:r>
                        <a:rPr lang="en" sz="1800" dirty="0"/>
                        <a:t>/</a:t>
                      </a:r>
                      <a:r>
                        <a:rPr lang="en" sz="1800" dirty="0" err="1"/>
                        <a:t>yr</a:t>
                      </a:r>
                      <a:endParaRPr lang="en" sz="1800" dirty="0"/>
                    </a:p>
                  </a:txBody>
                  <a:tcPr marL="91425" marR="91425" marT="91425" marB="91425"/>
                </a:tc>
              </a:tr>
              <a:tr h="505325">
                <a:tc>
                  <a:txBody>
                    <a:bodyPr/>
                    <a:lstStyle/>
                    <a:p>
                      <a:pPr marL="0" marR="0" lvl="0" indent="0" algn="l" rtl="0">
                        <a:lnSpc>
                          <a:spcPct val="100000"/>
                        </a:lnSpc>
                        <a:spcBef>
                          <a:spcPts val="0"/>
                        </a:spcBef>
                        <a:spcAft>
                          <a:spcPts val="0"/>
                        </a:spcAft>
                        <a:buClr>
                          <a:srgbClr val="212121"/>
                        </a:buClr>
                        <a:buSzPct val="25000"/>
                        <a:buFont typeface="Arial"/>
                        <a:buNone/>
                      </a:pPr>
                      <a:r>
                        <a:rPr lang="en" sz="1800" b="1" u="none" strike="noStrike" cap="none">
                          <a:solidFill>
                            <a:srgbClr val="212121"/>
                          </a:solidFill>
                        </a:rPr>
                        <a:t>Area/Employment</a:t>
                      </a:r>
                    </a:p>
                  </a:txBody>
                  <a:tcPr marL="63500" marR="63500" marT="63500" marB="63500"/>
                </a:tc>
                <a:tc>
                  <a:txBody>
                    <a:bodyPr/>
                    <a:lstStyle/>
                    <a:p>
                      <a:pPr lvl="0">
                        <a:spcBef>
                          <a:spcPts val="0"/>
                        </a:spcBef>
                        <a:buNone/>
                      </a:pPr>
                      <a:r>
                        <a:rPr lang="en" sz="1800" dirty="0"/>
                        <a:t>538.50 </a:t>
                      </a:r>
                      <a:r>
                        <a:rPr lang="en" sz="1800" dirty="0" err="1"/>
                        <a:t>sq</a:t>
                      </a:r>
                      <a:r>
                        <a:rPr lang="en" sz="1800" dirty="0"/>
                        <a:t> </a:t>
                      </a:r>
                      <a:r>
                        <a:rPr lang="en" sz="1800" dirty="0" err="1"/>
                        <a:t>ft</a:t>
                      </a:r>
                      <a:r>
                        <a:rPr lang="en" sz="1800" dirty="0"/>
                        <a:t>/person</a:t>
                      </a:r>
                    </a:p>
                  </a:txBody>
                  <a:tcPr marL="91425" marR="91425" marT="91425" marB="91425"/>
                </a:tc>
              </a:tr>
            </a:tbl>
          </a:graphicData>
        </a:graphic>
      </p:graphicFrame>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sz="3600">
                <a:latin typeface="Impact"/>
                <a:ea typeface="Impact"/>
                <a:cs typeface="Impact"/>
                <a:sym typeface="Impact"/>
              </a:rPr>
              <a:t>Education Programs</a:t>
            </a:r>
          </a:p>
        </p:txBody>
      </p:sp>
      <p:sp>
        <p:nvSpPr>
          <p:cNvPr id="287" name="Shape 287"/>
          <p:cNvSpPr txBox="1">
            <a:spLocks noGrp="1"/>
          </p:cNvSpPr>
          <p:nvPr>
            <p:ph type="sldNum" idx="12"/>
          </p:nvPr>
        </p:nvSpPr>
        <p:spPr>
          <a:xfrm>
            <a:off x="8523540" y="4695623"/>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23</a:t>
            </a:fld>
            <a:endParaRPr lang="en"/>
          </a:p>
        </p:txBody>
      </p:sp>
      <p:sp>
        <p:nvSpPr>
          <p:cNvPr id="288" name="Shape 288"/>
          <p:cNvSpPr txBox="1"/>
          <p:nvPr/>
        </p:nvSpPr>
        <p:spPr>
          <a:xfrm>
            <a:off x="0" y="1718250"/>
            <a:ext cx="4527000" cy="17070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spcAft>
                <a:spcPts val="1600"/>
              </a:spcAft>
              <a:buNone/>
            </a:pPr>
            <a:r>
              <a:rPr lang="en" b="1" i="1">
                <a:latin typeface="Roboto"/>
                <a:ea typeface="Roboto"/>
                <a:cs typeface="Roboto"/>
                <a:sym typeface="Roboto"/>
              </a:rPr>
              <a:t>Florida Green School Awards</a:t>
            </a:r>
          </a:p>
          <a:p>
            <a:pPr marL="914400" lvl="0" indent="-304800" rtl="0">
              <a:spcBef>
                <a:spcPts val="0"/>
              </a:spcBef>
              <a:spcAft>
                <a:spcPts val="1600"/>
              </a:spcAft>
              <a:buClr>
                <a:srgbClr val="000000"/>
              </a:buClr>
              <a:buSzPct val="100000"/>
              <a:buFont typeface="Roboto"/>
              <a:buChar char="●"/>
            </a:pPr>
            <a:r>
              <a:rPr lang="en" sz="1200">
                <a:latin typeface="Roboto"/>
                <a:ea typeface="Roboto"/>
                <a:cs typeface="Roboto"/>
                <a:sym typeface="Roboto"/>
              </a:rPr>
              <a:t>Innovative K-12 programs with different recycling themes</a:t>
            </a:r>
          </a:p>
        </p:txBody>
      </p:sp>
      <p:sp>
        <p:nvSpPr>
          <p:cNvPr id="289" name="Shape 289"/>
          <p:cNvSpPr txBox="1"/>
          <p:nvPr/>
        </p:nvSpPr>
        <p:spPr>
          <a:xfrm>
            <a:off x="0" y="3425250"/>
            <a:ext cx="4527000" cy="17070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spcAft>
                <a:spcPts val="1600"/>
              </a:spcAft>
              <a:buNone/>
            </a:pPr>
            <a:r>
              <a:rPr lang="en" b="1" i="1">
                <a:latin typeface="Roboto"/>
                <a:ea typeface="Roboto"/>
                <a:cs typeface="Roboto"/>
                <a:sym typeface="Roboto"/>
              </a:rPr>
              <a:t>Boulder &amp; Broomfield County Recycling Environmental Education Program</a:t>
            </a:r>
            <a:r>
              <a:rPr lang="en" sz="1200" b="1" i="1">
                <a:latin typeface="Roboto"/>
                <a:ea typeface="Roboto"/>
                <a:cs typeface="Roboto"/>
                <a:sym typeface="Roboto"/>
              </a:rPr>
              <a:t> </a:t>
            </a:r>
          </a:p>
          <a:p>
            <a:pPr marL="914400" lvl="0" indent="-304800" rtl="0">
              <a:spcBef>
                <a:spcPts val="0"/>
              </a:spcBef>
              <a:spcAft>
                <a:spcPts val="1600"/>
              </a:spcAft>
              <a:buClr>
                <a:srgbClr val="000000"/>
              </a:buClr>
              <a:buSzPct val="100000"/>
              <a:buFont typeface="Roboto"/>
              <a:buChar char="●"/>
            </a:pPr>
            <a:r>
              <a:rPr lang="en" sz="1200">
                <a:latin typeface="Roboto"/>
                <a:ea typeface="Roboto"/>
                <a:cs typeface="Roboto"/>
                <a:sym typeface="Roboto"/>
              </a:rPr>
              <a:t>Education through various student activities such as group discussions and slideshow presentations</a:t>
            </a:r>
          </a:p>
        </p:txBody>
      </p:sp>
      <p:sp>
        <p:nvSpPr>
          <p:cNvPr id="290" name="Shape 290"/>
          <p:cNvSpPr txBox="1"/>
          <p:nvPr/>
        </p:nvSpPr>
        <p:spPr>
          <a:xfrm>
            <a:off x="4526975" y="3425250"/>
            <a:ext cx="4545300" cy="17070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spcAft>
                <a:spcPts val="1600"/>
              </a:spcAft>
              <a:buNone/>
            </a:pPr>
            <a:r>
              <a:rPr lang="en" b="1" i="1">
                <a:latin typeface="Roboto"/>
                <a:ea typeface="Roboto"/>
                <a:cs typeface="Roboto"/>
                <a:sym typeface="Roboto"/>
              </a:rPr>
              <a:t>City of Knoxville Household Curbside Recycling Program</a:t>
            </a:r>
            <a:r>
              <a:rPr lang="en" i="1">
                <a:latin typeface="Roboto"/>
                <a:ea typeface="Roboto"/>
                <a:cs typeface="Roboto"/>
                <a:sym typeface="Roboto"/>
              </a:rPr>
              <a:t> </a:t>
            </a:r>
          </a:p>
          <a:p>
            <a:pPr marL="914400" lvl="0" indent="-304800" rtl="0">
              <a:spcBef>
                <a:spcPts val="0"/>
              </a:spcBef>
              <a:spcAft>
                <a:spcPts val="1600"/>
              </a:spcAft>
              <a:buClr>
                <a:srgbClr val="000000"/>
              </a:buClr>
              <a:buSzPct val="100000"/>
              <a:buFont typeface="Roboto"/>
              <a:buChar char="●"/>
            </a:pPr>
            <a:r>
              <a:rPr lang="en" sz="1200">
                <a:latin typeface="Roboto"/>
                <a:ea typeface="Roboto"/>
                <a:cs typeface="Roboto"/>
                <a:sym typeface="Roboto"/>
              </a:rPr>
              <a:t>Motivating residents to recycle by providing free recycling carts</a:t>
            </a:r>
          </a:p>
        </p:txBody>
      </p:sp>
      <p:sp>
        <p:nvSpPr>
          <p:cNvPr id="291" name="Shape 291"/>
          <p:cNvSpPr txBox="1"/>
          <p:nvPr/>
        </p:nvSpPr>
        <p:spPr>
          <a:xfrm>
            <a:off x="4527000" y="1718250"/>
            <a:ext cx="4545300" cy="17070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spcAft>
                <a:spcPts val="1600"/>
              </a:spcAft>
              <a:buNone/>
            </a:pPr>
            <a:r>
              <a:rPr lang="en" b="1" i="1">
                <a:latin typeface="Roboto"/>
                <a:ea typeface="Roboto"/>
                <a:cs typeface="Roboto"/>
                <a:sym typeface="Roboto"/>
              </a:rPr>
              <a:t>City of East Lansing New Curbside Recycling Cart Program </a:t>
            </a:r>
          </a:p>
          <a:p>
            <a:pPr marL="914400" lvl="0" indent="-304800" rtl="0">
              <a:spcBef>
                <a:spcPts val="0"/>
              </a:spcBef>
              <a:spcAft>
                <a:spcPts val="1600"/>
              </a:spcAft>
              <a:buClr>
                <a:srgbClr val="000000"/>
              </a:buClr>
              <a:buSzPct val="100000"/>
              <a:buFont typeface="Roboto"/>
              <a:buChar char="●"/>
            </a:pPr>
            <a:r>
              <a:rPr lang="en" sz="1200">
                <a:latin typeface="Roboto"/>
                <a:ea typeface="Roboto"/>
                <a:cs typeface="Roboto"/>
                <a:sym typeface="Roboto"/>
              </a:rPr>
              <a:t>Implementing single-stream curbside recycling to households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71900" y="784000"/>
            <a:ext cx="8222100" cy="767700"/>
          </a:xfrm>
          <a:prstGeom prst="rect">
            <a:avLst/>
          </a:prstGeom>
        </p:spPr>
        <p:txBody>
          <a:bodyPr lIns="91425" tIns="91425" rIns="91425" bIns="91425" anchor="b" anchorCtr="0">
            <a:noAutofit/>
          </a:bodyPr>
          <a:lstStyle/>
          <a:p>
            <a:pPr lvl="0" rtl="0">
              <a:spcBef>
                <a:spcPts val="0"/>
              </a:spcBef>
              <a:buNone/>
            </a:pPr>
            <a:r>
              <a:rPr lang="en" sz="3600">
                <a:latin typeface="Impact"/>
                <a:ea typeface="Impact"/>
                <a:cs typeface="Impact"/>
                <a:sym typeface="Impact"/>
              </a:rPr>
              <a:t>Business Models</a:t>
            </a:r>
          </a:p>
        </p:txBody>
      </p:sp>
      <p:sp>
        <p:nvSpPr>
          <p:cNvPr id="297" name="Shape 297"/>
          <p:cNvSpPr txBox="1">
            <a:spLocks noGrp="1"/>
          </p:cNvSpPr>
          <p:nvPr>
            <p:ph type="body" idx="1"/>
          </p:nvPr>
        </p:nvSpPr>
        <p:spPr>
          <a:xfrm>
            <a:off x="471900" y="1867225"/>
            <a:ext cx="8222100" cy="27765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b="1" i="1">
                <a:solidFill>
                  <a:srgbClr val="000000"/>
                </a:solidFill>
                <a:latin typeface="Arial"/>
                <a:ea typeface="Arial"/>
                <a:cs typeface="Arial"/>
                <a:sym typeface="Arial"/>
              </a:rPr>
              <a:t>Cost Model</a:t>
            </a:r>
          </a:p>
          <a:p>
            <a:pPr marL="914400" lvl="1" indent="-3175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Handles all financial costs that are incurred by the facility</a:t>
            </a:r>
          </a:p>
          <a:p>
            <a:pPr marL="914400" lvl="1" indent="-3175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Suitable for private recycling plants</a:t>
            </a:r>
          </a:p>
          <a:p>
            <a:pPr lvl="0" rtl="0">
              <a:lnSpc>
                <a:spcPct val="100000"/>
              </a:lnSpc>
              <a:spcBef>
                <a:spcPts val="0"/>
              </a:spcBef>
              <a:spcAft>
                <a:spcPts val="0"/>
              </a:spcAft>
              <a:buNone/>
            </a:pPr>
            <a:endParaRPr sz="1400" b="1" i="1">
              <a:solidFill>
                <a:srgbClr val="000000"/>
              </a:solidFill>
              <a:latin typeface="Arial"/>
              <a:ea typeface="Arial"/>
              <a:cs typeface="Arial"/>
              <a:sym typeface="Arial"/>
            </a:endParaRPr>
          </a:p>
          <a:p>
            <a:pPr lvl="0" rtl="0">
              <a:lnSpc>
                <a:spcPct val="100000"/>
              </a:lnSpc>
              <a:spcBef>
                <a:spcPts val="0"/>
              </a:spcBef>
              <a:spcAft>
                <a:spcPts val="0"/>
              </a:spcAft>
              <a:buNone/>
            </a:pPr>
            <a:r>
              <a:rPr lang="en" b="1" i="1">
                <a:solidFill>
                  <a:srgbClr val="000000"/>
                </a:solidFill>
                <a:latin typeface="Arial"/>
                <a:ea typeface="Arial"/>
                <a:cs typeface="Arial"/>
                <a:sym typeface="Arial"/>
              </a:rPr>
              <a:t>Merchant Model</a:t>
            </a:r>
          </a:p>
          <a:p>
            <a:pPr marL="914400" lvl="1" indent="-3175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Relies on obtaining recyclable materials from waste haulers </a:t>
            </a:r>
          </a:p>
          <a:p>
            <a:pPr marL="914400" lvl="1" indent="-3175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Saves time and money</a:t>
            </a:r>
          </a:p>
          <a:p>
            <a:pPr lvl="0" rtl="0">
              <a:lnSpc>
                <a:spcPct val="100000"/>
              </a:lnSpc>
              <a:spcBef>
                <a:spcPts val="0"/>
              </a:spcBef>
              <a:spcAft>
                <a:spcPts val="0"/>
              </a:spcAft>
              <a:buNone/>
            </a:pPr>
            <a:endParaRPr sz="1400" b="1" i="1">
              <a:solidFill>
                <a:srgbClr val="000000"/>
              </a:solidFill>
              <a:latin typeface="Arial"/>
              <a:ea typeface="Arial"/>
              <a:cs typeface="Arial"/>
              <a:sym typeface="Arial"/>
            </a:endParaRPr>
          </a:p>
          <a:p>
            <a:pPr lvl="0" rtl="0">
              <a:lnSpc>
                <a:spcPct val="100000"/>
              </a:lnSpc>
              <a:spcBef>
                <a:spcPts val="0"/>
              </a:spcBef>
              <a:spcAft>
                <a:spcPts val="0"/>
              </a:spcAft>
              <a:buNone/>
            </a:pPr>
            <a:r>
              <a:rPr lang="en" b="1" i="1">
                <a:solidFill>
                  <a:srgbClr val="000000"/>
                </a:solidFill>
                <a:latin typeface="Arial"/>
                <a:ea typeface="Arial"/>
                <a:cs typeface="Arial"/>
                <a:sym typeface="Arial"/>
              </a:rPr>
              <a:t>Reprocessing Model</a:t>
            </a:r>
          </a:p>
          <a:p>
            <a:pPr marL="914400" lvl="1" indent="-3175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Sorting the materials before they reach their end use manufacturers</a:t>
            </a:r>
          </a:p>
          <a:p>
            <a:pPr marL="914400" lvl="1" indent="-3175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The sorting is done by employees/machines at the MRF</a:t>
            </a:r>
          </a:p>
        </p:txBody>
      </p:sp>
      <p:sp>
        <p:nvSpPr>
          <p:cNvPr id="298" name="Shape 298"/>
          <p:cNvSpPr txBox="1">
            <a:spLocks noGrp="1"/>
          </p:cNvSpPr>
          <p:nvPr>
            <p:ph type="sldNum" idx="12"/>
          </p:nvPr>
        </p:nvSpPr>
        <p:spPr>
          <a:xfrm>
            <a:off x="8523540" y="4695623"/>
            <a:ext cx="548700" cy="393600"/>
          </a:xfrm>
          <a:prstGeom prst="rect">
            <a:avLst/>
          </a:prstGeom>
        </p:spPr>
        <p:txBody>
          <a:bodyPr lIns="91425" tIns="91425" rIns="91425" bIns="91425" anchor="ctr" anchorCtr="0">
            <a:noAutofit/>
          </a:bodyPr>
          <a:lstStyle/>
          <a:p>
            <a:pPr lvl="0" rtl="0">
              <a:spcBef>
                <a:spcPts val="0"/>
              </a:spcBef>
              <a:buClr>
                <a:srgbClr val="000000"/>
              </a:buClr>
              <a:buSzPct val="25000"/>
              <a:buFont typeface="Arial"/>
              <a:buNone/>
            </a:pPr>
            <a:fld id="{00000000-1234-1234-1234-123412341234}" type="slidenum">
              <a:rPr lang="en"/>
              <a:t>24</a:t>
            </a:fld>
            <a:endParaRPr lang="en"/>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25</a:t>
            </a:fld>
            <a:endParaRPr lang="en" sz="1400" b="0" i="0" u="none" strike="noStrike" cap="none">
              <a:solidFill>
                <a:srgbClr val="000000"/>
              </a:solidFill>
              <a:latin typeface="Arial"/>
              <a:ea typeface="Arial"/>
              <a:cs typeface="Arial"/>
              <a:sym typeface="Arial"/>
            </a:endParaRPr>
          </a:p>
        </p:txBody>
      </p:sp>
      <p:sp>
        <p:nvSpPr>
          <p:cNvPr id="304" name="Shape 304"/>
          <p:cNvSpPr txBox="1">
            <a:spLocks noGrp="1"/>
          </p:cNvSpPr>
          <p:nvPr>
            <p:ph type="title" idx="4294967295"/>
          </p:nvPr>
        </p:nvSpPr>
        <p:spPr>
          <a:xfrm>
            <a:off x="140600" y="2324375"/>
            <a:ext cx="7877100" cy="854400"/>
          </a:xfrm>
          <a:prstGeom prst="rect">
            <a:avLst/>
          </a:prstGeom>
          <a:noFill/>
          <a:ln>
            <a:noFill/>
          </a:ln>
        </p:spPr>
        <p:txBody>
          <a:bodyPr lIns="91425" tIns="91425" rIns="91425" bIns="91425" anchor="b" anchorCtr="0">
            <a:noAutofit/>
          </a:bodyPr>
          <a:lstStyle/>
          <a:p>
            <a:pPr marL="1371600" marR="0" lvl="0" indent="-76200" algn="l" rtl="0">
              <a:lnSpc>
                <a:spcPct val="115000"/>
              </a:lnSpc>
              <a:spcBef>
                <a:spcPts val="0"/>
              </a:spcBef>
              <a:spcAft>
                <a:spcPts val="0"/>
              </a:spcAft>
              <a:buClr>
                <a:schemeClr val="dk1"/>
              </a:buClr>
              <a:buSzPct val="25000"/>
              <a:buFont typeface="Arial"/>
              <a:buNone/>
            </a:pPr>
            <a:r>
              <a:rPr lang="en" sz="6000" b="0" i="0" u="none" strike="noStrike" cap="none">
                <a:solidFill>
                  <a:srgbClr val="FFFFFF"/>
                </a:solidFill>
                <a:latin typeface="Impact"/>
                <a:ea typeface="Impact"/>
                <a:cs typeface="Impact"/>
                <a:sym typeface="Impact"/>
              </a:rPr>
              <a:t>Recommendations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746950" y="55950"/>
            <a:ext cx="4045200" cy="6672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2"/>
              </a:buClr>
              <a:buSzPct val="25000"/>
              <a:buFont typeface="Roboto"/>
              <a:buNone/>
            </a:pPr>
            <a:r>
              <a:rPr lang="en" sz="3000">
                <a:solidFill>
                  <a:srgbClr val="FFFFFF"/>
                </a:solidFill>
                <a:latin typeface="Impact"/>
                <a:ea typeface="Impact"/>
                <a:cs typeface="Impact"/>
                <a:sym typeface="Impact"/>
              </a:rPr>
              <a:t>MRF </a:t>
            </a:r>
            <a:r>
              <a:rPr lang="en" sz="3000" b="0" i="0" u="none" strike="noStrike" cap="none">
                <a:solidFill>
                  <a:srgbClr val="FFFFFF"/>
                </a:solidFill>
                <a:latin typeface="Impact"/>
                <a:ea typeface="Impact"/>
                <a:cs typeface="Impact"/>
                <a:sym typeface="Impact"/>
              </a:rPr>
              <a:t>Site </a:t>
            </a:r>
            <a:r>
              <a:rPr lang="en" sz="3000">
                <a:solidFill>
                  <a:srgbClr val="FFFFFF"/>
                </a:solidFill>
                <a:latin typeface="Impact"/>
                <a:ea typeface="Impact"/>
                <a:cs typeface="Impact"/>
                <a:sym typeface="Impact"/>
              </a:rPr>
              <a:t>Characteristics</a:t>
            </a:r>
          </a:p>
        </p:txBody>
      </p:sp>
      <p:sp>
        <p:nvSpPr>
          <p:cNvPr id="310" name="Shape 310"/>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26</a:t>
            </a:fld>
            <a:endParaRPr lang="en" sz="1400" b="0" i="0" u="none" strike="noStrike" cap="none">
              <a:solidFill>
                <a:schemeClr val="lt1"/>
              </a:solidFill>
              <a:latin typeface="Arial"/>
              <a:ea typeface="Arial"/>
              <a:cs typeface="Arial"/>
              <a:sym typeface="Arial"/>
            </a:endParaRPr>
          </a:p>
        </p:txBody>
      </p:sp>
      <p:sp>
        <p:nvSpPr>
          <p:cNvPr id="311" name="Shape 311"/>
          <p:cNvSpPr txBox="1"/>
          <p:nvPr/>
        </p:nvSpPr>
        <p:spPr>
          <a:xfrm>
            <a:off x="5169750" y="723150"/>
            <a:ext cx="3391500" cy="4102200"/>
          </a:xfrm>
          <a:prstGeom prst="rect">
            <a:avLst/>
          </a:prstGeom>
          <a:noFill/>
          <a:ln>
            <a:noFill/>
          </a:ln>
        </p:spPr>
        <p:txBody>
          <a:bodyPr lIns="91425" tIns="91425" rIns="91425" bIns="91425" anchor="t" anchorCtr="0">
            <a:noAutofit/>
          </a:bodyPr>
          <a:lstStyle/>
          <a:p>
            <a:pPr lvl="0">
              <a:lnSpc>
                <a:spcPct val="150000"/>
              </a:lnSpc>
              <a:spcBef>
                <a:spcPts val="0"/>
              </a:spcBef>
              <a:buNone/>
            </a:pPr>
            <a:r>
              <a:rPr lang="en" sz="1800" b="1">
                <a:solidFill>
                  <a:srgbClr val="F9F9F9"/>
                </a:solidFill>
              </a:rPr>
              <a:t>Zoning</a:t>
            </a:r>
          </a:p>
          <a:p>
            <a:pPr marL="457200" lvl="0" indent="-228600" rtl="0">
              <a:lnSpc>
                <a:spcPct val="150000"/>
              </a:lnSpc>
              <a:spcBef>
                <a:spcPts val="0"/>
              </a:spcBef>
              <a:buClr>
                <a:srgbClr val="F9F9F9"/>
              </a:buClr>
              <a:buChar char="●"/>
            </a:pPr>
            <a:r>
              <a:rPr lang="en">
                <a:solidFill>
                  <a:srgbClr val="F9F9F9"/>
                </a:solidFill>
              </a:rPr>
              <a:t>Heavy Industrial </a:t>
            </a:r>
          </a:p>
          <a:p>
            <a:pPr marL="457200" lvl="0" indent="-228600">
              <a:lnSpc>
                <a:spcPct val="150000"/>
              </a:lnSpc>
              <a:spcBef>
                <a:spcPts val="0"/>
              </a:spcBef>
              <a:buClr>
                <a:srgbClr val="F9F9F9"/>
              </a:buClr>
              <a:buChar char="●"/>
            </a:pPr>
            <a:r>
              <a:rPr lang="en">
                <a:solidFill>
                  <a:srgbClr val="F9F9F9"/>
                </a:solidFill>
              </a:rPr>
              <a:t>Public Use Districts</a:t>
            </a:r>
          </a:p>
          <a:p>
            <a:pPr lvl="0" rtl="0">
              <a:lnSpc>
                <a:spcPct val="150000"/>
              </a:lnSpc>
              <a:spcBef>
                <a:spcPts val="0"/>
              </a:spcBef>
              <a:buNone/>
            </a:pPr>
            <a:endParaRPr b="1">
              <a:solidFill>
                <a:srgbClr val="F9F9F9"/>
              </a:solidFill>
            </a:endParaRPr>
          </a:p>
          <a:p>
            <a:pPr lvl="0" rtl="0">
              <a:lnSpc>
                <a:spcPct val="150000"/>
              </a:lnSpc>
              <a:spcBef>
                <a:spcPts val="0"/>
              </a:spcBef>
              <a:buNone/>
            </a:pPr>
            <a:r>
              <a:rPr lang="en" sz="1800" b="1">
                <a:solidFill>
                  <a:srgbClr val="F9F9F9"/>
                </a:solidFill>
              </a:rPr>
              <a:t>Transportation Infrastructure</a:t>
            </a:r>
          </a:p>
          <a:p>
            <a:pPr marL="457200" lvl="0" indent="-228600">
              <a:lnSpc>
                <a:spcPct val="150000"/>
              </a:lnSpc>
              <a:spcBef>
                <a:spcPts val="0"/>
              </a:spcBef>
              <a:buClr>
                <a:srgbClr val="F9F9F9"/>
              </a:buClr>
              <a:buChar char="●"/>
            </a:pPr>
            <a:r>
              <a:rPr lang="en">
                <a:solidFill>
                  <a:srgbClr val="F9F9F9"/>
                </a:solidFill>
              </a:rPr>
              <a:t>Accessibility to highways and road systems</a:t>
            </a:r>
          </a:p>
          <a:p>
            <a:pPr marL="457200" lvl="0" indent="-228600" rtl="0">
              <a:lnSpc>
                <a:spcPct val="150000"/>
              </a:lnSpc>
              <a:spcBef>
                <a:spcPts val="0"/>
              </a:spcBef>
              <a:buClr>
                <a:srgbClr val="F9F9F9"/>
              </a:buClr>
              <a:buChar char="●"/>
            </a:pPr>
            <a:r>
              <a:rPr lang="en">
                <a:solidFill>
                  <a:srgbClr val="F9F9F9"/>
                </a:solidFill>
              </a:rPr>
              <a:t>Within 5-20 mile radius of residential service </a:t>
            </a:r>
          </a:p>
          <a:p>
            <a:pPr marL="457200" lvl="0" indent="-228600">
              <a:lnSpc>
                <a:spcPct val="150000"/>
              </a:lnSpc>
              <a:spcBef>
                <a:spcPts val="0"/>
              </a:spcBef>
              <a:buClr>
                <a:srgbClr val="F9F9F9"/>
              </a:buClr>
              <a:buChar char="●"/>
            </a:pPr>
            <a:r>
              <a:rPr lang="en">
                <a:solidFill>
                  <a:srgbClr val="F9F9F9"/>
                </a:solidFill>
              </a:rPr>
              <a:t>Preferably closer to higher volume producing municipalities</a:t>
            </a:r>
          </a:p>
        </p:txBody>
      </p:sp>
      <p:pic>
        <p:nvPicPr>
          <p:cNvPr id="312" name="Shape 312"/>
          <p:cNvPicPr preferRelativeResize="0"/>
          <p:nvPr/>
        </p:nvPicPr>
        <p:blipFill>
          <a:blip r:embed="rId3">
            <a:alphaModFix/>
          </a:blip>
          <a:stretch>
            <a:fillRect/>
          </a:stretch>
        </p:blipFill>
        <p:spPr>
          <a:xfrm>
            <a:off x="0" y="0"/>
            <a:ext cx="4577600" cy="51435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98250" y="16350"/>
            <a:ext cx="8826600" cy="602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 sz="3600" b="0" i="0" u="none" strike="noStrike" cap="none">
                <a:solidFill>
                  <a:srgbClr val="FFFFFF"/>
                </a:solidFill>
                <a:latin typeface="Impact"/>
                <a:ea typeface="Impact"/>
                <a:cs typeface="Impact"/>
                <a:sym typeface="Impact"/>
              </a:rPr>
              <a:t>Facility</a:t>
            </a:r>
          </a:p>
        </p:txBody>
      </p:sp>
      <p:sp>
        <p:nvSpPr>
          <p:cNvPr id="318" name="Shape 318"/>
          <p:cNvSpPr txBox="1">
            <a:spLocks noGrp="1"/>
          </p:cNvSpPr>
          <p:nvPr>
            <p:ph type="body" idx="4294967295"/>
          </p:nvPr>
        </p:nvSpPr>
        <p:spPr>
          <a:xfrm>
            <a:off x="151825" y="939375"/>
            <a:ext cx="4238700" cy="3957000"/>
          </a:xfrm>
          <a:prstGeom prst="rect">
            <a:avLst/>
          </a:prstGeom>
          <a:noFill/>
          <a:ln>
            <a:noFill/>
          </a:ln>
        </p:spPr>
        <p:txBody>
          <a:bodyPr lIns="91425" tIns="91425" rIns="91425" bIns="91425" anchor="t" anchorCtr="0">
            <a:noAutofit/>
          </a:bodyPr>
          <a:lstStyle/>
          <a:p>
            <a:pPr marL="0" marR="0" lvl="0" indent="457200" algn="l" rtl="0">
              <a:lnSpc>
                <a:spcPct val="150000"/>
              </a:lnSpc>
              <a:spcBef>
                <a:spcPts val="0"/>
              </a:spcBef>
              <a:spcAft>
                <a:spcPts val="0"/>
              </a:spcAft>
              <a:buClr>
                <a:schemeClr val="lt2"/>
              </a:buClr>
              <a:buSzPct val="25000"/>
              <a:buFont typeface="Roboto"/>
              <a:buNone/>
            </a:pPr>
            <a:r>
              <a:rPr lang="en" b="1" i="1" u="none" strike="noStrike" cap="none">
                <a:solidFill>
                  <a:srgbClr val="000000"/>
                </a:solidFill>
                <a:latin typeface="Arial"/>
                <a:ea typeface="Arial"/>
                <a:cs typeface="Arial"/>
                <a:sym typeface="Arial"/>
              </a:rPr>
              <a:t>Operation</a:t>
            </a:r>
          </a:p>
          <a:p>
            <a:pPr marL="914400" marR="0" lvl="0" indent="-228600" algn="l" rtl="0">
              <a:lnSpc>
                <a:spcPct val="150000"/>
              </a:lnSpc>
              <a:spcBef>
                <a:spcPts val="0"/>
              </a:spcBef>
              <a:spcAft>
                <a:spcPts val="0"/>
              </a:spcAft>
              <a:buClr>
                <a:srgbClr val="000000"/>
              </a:buClr>
              <a:buFont typeface="Arial"/>
              <a:buChar char="●"/>
            </a:pPr>
            <a:r>
              <a:rPr lang="en" sz="1600" b="0" i="0" u="none" strike="noStrike" cap="none">
                <a:solidFill>
                  <a:srgbClr val="000000"/>
                </a:solidFill>
                <a:latin typeface="Arial"/>
                <a:ea typeface="Arial"/>
                <a:cs typeface="Arial"/>
                <a:sym typeface="Arial"/>
              </a:rPr>
              <a:t>Clean, </a:t>
            </a:r>
            <a:r>
              <a:rPr lang="en" sz="1600">
                <a:solidFill>
                  <a:srgbClr val="000000"/>
                </a:solidFill>
                <a:latin typeface="Arial"/>
                <a:ea typeface="Arial"/>
                <a:cs typeface="Arial"/>
                <a:sym typeface="Arial"/>
              </a:rPr>
              <a:t>S</a:t>
            </a:r>
            <a:r>
              <a:rPr lang="en" sz="1600" b="0" i="0" u="none" strike="noStrike" cap="none">
                <a:solidFill>
                  <a:srgbClr val="000000"/>
                </a:solidFill>
                <a:latin typeface="Arial"/>
                <a:ea typeface="Arial"/>
                <a:cs typeface="Arial"/>
                <a:sym typeface="Arial"/>
              </a:rPr>
              <a:t>ingle </a:t>
            </a:r>
            <a:r>
              <a:rPr lang="en" sz="1600">
                <a:solidFill>
                  <a:srgbClr val="000000"/>
                </a:solidFill>
                <a:latin typeface="Arial"/>
                <a:ea typeface="Arial"/>
                <a:cs typeface="Arial"/>
                <a:sym typeface="Arial"/>
              </a:rPr>
              <a:t>S</a:t>
            </a:r>
            <a:r>
              <a:rPr lang="en" sz="1600" b="0" i="0" u="none" strike="noStrike" cap="none">
                <a:solidFill>
                  <a:srgbClr val="000000"/>
                </a:solidFill>
                <a:latin typeface="Arial"/>
                <a:ea typeface="Arial"/>
                <a:cs typeface="Arial"/>
                <a:sym typeface="Arial"/>
              </a:rPr>
              <a:t>tream</a:t>
            </a:r>
          </a:p>
          <a:p>
            <a:pPr marL="0" marR="0" lvl="0" indent="457200" algn="l" rtl="0">
              <a:lnSpc>
                <a:spcPct val="150000"/>
              </a:lnSpc>
              <a:spcBef>
                <a:spcPts val="0"/>
              </a:spcBef>
              <a:spcAft>
                <a:spcPts val="0"/>
              </a:spcAft>
              <a:buClr>
                <a:schemeClr val="lt2"/>
              </a:buClr>
              <a:buSzPct val="25000"/>
              <a:buFont typeface="Roboto"/>
              <a:buNone/>
            </a:pPr>
            <a:r>
              <a:rPr lang="en" b="1" i="1" u="none" strike="noStrike" cap="none">
                <a:solidFill>
                  <a:srgbClr val="000000"/>
                </a:solidFill>
                <a:latin typeface="Arial"/>
                <a:ea typeface="Arial"/>
                <a:cs typeface="Arial"/>
                <a:sym typeface="Arial"/>
              </a:rPr>
              <a:t>Size</a:t>
            </a:r>
          </a:p>
          <a:p>
            <a:pPr marL="914400" marR="0" lvl="0" indent="-330200" algn="l" rtl="0">
              <a:lnSpc>
                <a:spcPct val="150000"/>
              </a:lnSpc>
              <a:spcBef>
                <a:spcPts val="0"/>
              </a:spcBef>
              <a:spcAft>
                <a:spcPts val="0"/>
              </a:spcAft>
              <a:buClr>
                <a:srgbClr val="000000"/>
              </a:buClr>
              <a:buSzPct val="100000"/>
              <a:buFont typeface="Arial"/>
              <a:buChar char="●"/>
            </a:pPr>
            <a:r>
              <a:rPr lang="en" sz="1600" b="0" i="0" u="none" strike="noStrike" cap="none">
                <a:solidFill>
                  <a:srgbClr val="000000"/>
                </a:solidFill>
                <a:latin typeface="Arial"/>
                <a:ea typeface="Arial"/>
                <a:cs typeface="Arial"/>
                <a:sym typeface="Arial"/>
              </a:rPr>
              <a:t>35,000 square feet</a:t>
            </a:r>
          </a:p>
          <a:p>
            <a:pPr marL="0" marR="0" lvl="0" indent="457200" algn="l" rtl="0">
              <a:lnSpc>
                <a:spcPct val="150000"/>
              </a:lnSpc>
              <a:spcBef>
                <a:spcPts val="0"/>
              </a:spcBef>
              <a:spcAft>
                <a:spcPts val="0"/>
              </a:spcAft>
              <a:buClr>
                <a:schemeClr val="lt2"/>
              </a:buClr>
              <a:buSzPct val="25000"/>
              <a:buFont typeface="Roboto"/>
              <a:buNone/>
            </a:pPr>
            <a:r>
              <a:rPr lang="en" b="1" i="1" u="none" strike="noStrike" cap="none">
                <a:solidFill>
                  <a:srgbClr val="000000"/>
                </a:solidFill>
                <a:latin typeface="Arial"/>
                <a:ea typeface="Arial"/>
                <a:cs typeface="Arial"/>
                <a:sym typeface="Arial"/>
              </a:rPr>
              <a:t>Costs</a:t>
            </a:r>
          </a:p>
          <a:p>
            <a:pPr marL="914400" marR="0" lvl="0" indent="-330200" algn="l" rtl="0">
              <a:lnSpc>
                <a:spcPct val="150000"/>
              </a:lnSpc>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Initial Startup Cost</a:t>
            </a:r>
            <a:r>
              <a:rPr lang="en" sz="1600" b="0" i="0" u="none" strike="noStrike" cap="none">
                <a:solidFill>
                  <a:srgbClr val="000000"/>
                </a:solidFill>
                <a:latin typeface="Arial"/>
                <a:ea typeface="Arial"/>
                <a:cs typeface="Arial"/>
                <a:sym typeface="Arial"/>
              </a:rPr>
              <a:t>: $10 </a:t>
            </a:r>
            <a:r>
              <a:rPr lang="en" sz="1600">
                <a:solidFill>
                  <a:srgbClr val="000000"/>
                </a:solidFill>
                <a:latin typeface="Arial"/>
                <a:ea typeface="Arial"/>
                <a:cs typeface="Arial"/>
                <a:sym typeface="Arial"/>
              </a:rPr>
              <a:t>Million</a:t>
            </a:r>
          </a:p>
          <a:p>
            <a:pPr marL="914400" marR="0" lvl="0" indent="-330200" algn="l" rtl="0">
              <a:lnSpc>
                <a:spcPct val="200000"/>
              </a:lnSpc>
              <a:spcBef>
                <a:spcPts val="0"/>
              </a:spcBef>
              <a:spcAft>
                <a:spcPts val="0"/>
              </a:spcAft>
              <a:buClr>
                <a:srgbClr val="000000"/>
              </a:buClr>
              <a:buSzPct val="100000"/>
              <a:buFont typeface="Arial"/>
              <a:buChar char="●"/>
            </a:pPr>
            <a:r>
              <a:rPr lang="en" sz="1600" b="0" i="0" u="none" strike="noStrike" cap="none">
                <a:solidFill>
                  <a:srgbClr val="000000"/>
                </a:solidFill>
                <a:latin typeface="Arial"/>
                <a:ea typeface="Arial"/>
                <a:cs typeface="Arial"/>
                <a:sym typeface="Arial"/>
              </a:rPr>
              <a:t>Equipment Cost: $4 Million</a:t>
            </a:r>
          </a:p>
          <a:p>
            <a:pPr marL="0" marR="0" lvl="0" indent="457200" algn="l" rtl="0">
              <a:lnSpc>
                <a:spcPct val="200000"/>
              </a:lnSpc>
              <a:spcBef>
                <a:spcPts val="0"/>
              </a:spcBef>
              <a:spcAft>
                <a:spcPts val="0"/>
              </a:spcAft>
              <a:buClr>
                <a:schemeClr val="lt2"/>
              </a:buClr>
              <a:buSzPct val="25000"/>
              <a:buFont typeface="Roboto"/>
              <a:buNone/>
            </a:pPr>
            <a:r>
              <a:rPr lang="en" b="1" i="1" u="none" strike="noStrike" cap="none">
                <a:solidFill>
                  <a:srgbClr val="000000"/>
                </a:solidFill>
                <a:latin typeface="Arial"/>
                <a:ea typeface="Arial"/>
                <a:cs typeface="Arial"/>
                <a:sym typeface="Arial"/>
              </a:rPr>
              <a:t>Business Model</a:t>
            </a:r>
            <a:r>
              <a:rPr lang="en" b="1" i="0" u="none" strike="noStrike" cap="none">
                <a:solidFill>
                  <a:srgbClr val="000000"/>
                </a:solidFill>
                <a:latin typeface="Arial"/>
                <a:ea typeface="Arial"/>
                <a:cs typeface="Arial"/>
                <a:sym typeface="Arial"/>
              </a:rPr>
              <a:t> </a:t>
            </a:r>
          </a:p>
          <a:p>
            <a:pPr marL="914400" marR="0" lvl="0" indent="-330200" algn="l" rtl="0">
              <a:lnSpc>
                <a:spcPct val="200000"/>
              </a:lnSpc>
              <a:spcBef>
                <a:spcPts val="0"/>
              </a:spcBef>
              <a:spcAft>
                <a:spcPts val="0"/>
              </a:spcAft>
              <a:buClr>
                <a:srgbClr val="000000"/>
              </a:buClr>
              <a:buSzPct val="100000"/>
              <a:buFont typeface="Arial"/>
              <a:buChar char="●"/>
            </a:pPr>
            <a:r>
              <a:rPr lang="en" sz="1600" b="0" i="0" u="none" strike="noStrike" cap="none">
                <a:solidFill>
                  <a:srgbClr val="000000"/>
                </a:solidFill>
                <a:latin typeface="Arial"/>
                <a:ea typeface="Arial"/>
                <a:cs typeface="Arial"/>
                <a:sym typeface="Arial"/>
              </a:rPr>
              <a:t>Merchant Model</a:t>
            </a:r>
          </a:p>
          <a:p>
            <a:pPr marL="0" marR="0" lvl="0" indent="0" algn="l" rtl="0">
              <a:lnSpc>
                <a:spcPct val="150000"/>
              </a:lnSpc>
              <a:spcBef>
                <a:spcPts val="0"/>
              </a:spcBef>
              <a:spcAft>
                <a:spcPts val="0"/>
              </a:spcAft>
              <a:buClr>
                <a:schemeClr val="lt2"/>
              </a:buClr>
              <a:buSzPct val="25000"/>
              <a:buFont typeface="Roboto"/>
              <a:buNone/>
            </a:pPr>
            <a:r>
              <a:rPr lang="en" sz="1400" b="0" i="0" u="none" strike="noStrike" cap="none">
                <a:solidFill>
                  <a:srgbClr val="CC0000"/>
                </a:solidFill>
                <a:latin typeface="Verdana"/>
                <a:ea typeface="Verdana"/>
                <a:cs typeface="Verdana"/>
                <a:sym typeface="Verdana"/>
              </a:rPr>
              <a:t> </a:t>
            </a:r>
          </a:p>
          <a:p>
            <a:pPr marL="0" marR="0" lvl="0" indent="0" algn="l" rtl="0">
              <a:lnSpc>
                <a:spcPct val="100000"/>
              </a:lnSpc>
              <a:spcBef>
                <a:spcPts val="0"/>
              </a:spcBef>
              <a:spcAft>
                <a:spcPts val="0"/>
              </a:spcAft>
              <a:buClr>
                <a:schemeClr val="lt2"/>
              </a:buClr>
              <a:buSzPct val="25000"/>
              <a:buFont typeface="Roboto"/>
              <a:buNone/>
            </a:pPr>
            <a:r>
              <a:rPr lang="en" sz="1400" b="0" i="0" u="none" strike="noStrike" cap="none">
                <a:solidFill>
                  <a:srgbClr val="434343"/>
                </a:solidFill>
                <a:latin typeface="Roboto"/>
                <a:ea typeface="Roboto"/>
                <a:cs typeface="Roboto"/>
                <a:sym typeface="Roboto"/>
              </a:rPr>
              <a:t/>
            </a:r>
            <a:br>
              <a:rPr lang="en" sz="1400" b="0" i="0" u="none" strike="noStrike" cap="none">
                <a:solidFill>
                  <a:srgbClr val="434343"/>
                </a:solidFill>
                <a:latin typeface="Roboto"/>
                <a:ea typeface="Roboto"/>
                <a:cs typeface="Roboto"/>
                <a:sym typeface="Roboto"/>
              </a:rPr>
            </a:br>
            <a:r>
              <a:rPr lang="en" sz="1400" b="0" i="0" u="none" strike="noStrike" cap="none">
                <a:solidFill>
                  <a:schemeClr val="lt2"/>
                </a:solidFill>
                <a:latin typeface="Roboto"/>
                <a:ea typeface="Roboto"/>
                <a:cs typeface="Roboto"/>
                <a:sym typeface="Roboto"/>
              </a:rPr>
              <a:t/>
            </a:r>
            <a:br>
              <a:rPr lang="en" sz="1400" b="0" i="0" u="none" strike="noStrike" cap="none">
                <a:solidFill>
                  <a:schemeClr val="lt2"/>
                </a:solidFill>
                <a:latin typeface="Roboto"/>
                <a:ea typeface="Roboto"/>
                <a:cs typeface="Roboto"/>
                <a:sym typeface="Roboto"/>
              </a:rPr>
            </a:br>
            <a:endParaRPr lang="en" sz="1400" b="0" i="0" u="none" strike="noStrike" cap="none">
              <a:solidFill>
                <a:schemeClr val="lt2"/>
              </a:solidFill>
              <a:latin typeface="Roboto"/>
              <a:ea typeface="Roboto"/>
              <a:cs typeface="Roboto"/>
              <a:sym typeface="Roboto"/>
            </a:endParaRPr>
          </a:p>
        </p:txBody>
      </p:sp>
      <p:sp>
        <p:nvSpPr>
          <p:cNvPr id="319" name="Shape 319"/>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lvl="0" rtl="0">
              <a:spcBef>
                <a:spcPts val="0"/>
              </a:spcBef>
              <a:buClr>
                <a:srgbClr val="000000"/>
              </a:buClr>
              <a:buSzPct val="25000"/>
              <a:buFont typeface="Arial"/>
              <a:buNone/>
            </a:pPr>
            <a:fld id="{00000000-1234-1234-1234-123412341234}" type="slidenum">
              <a:rPr lang="en"/>
              <a:t>27</a:t>
            </a:fld>
            <a:endParaRPr lang="en"/>
          </a:p>
        </p:txBody>
      </p:sp>
      <p:pic>
        <p:nvPicPr>
          <p:cNvPr id="320" name="Shape 320"/>
          <p:cNvPicPr preferRelativeResize="0"/>
          <p:nvPr/>
        </p:nvPicPr>
        <p:blipFill rotWithShape="1">
          <a:blip r:embed="rId3">
            <a:alphaModFix/>
          </a:blip>
          <a:srcRect/>
          <a:stretch/>
        </p:blipFill>
        <p:spPr>
          <a:xfrm>
            <a:off x="4624925" y="1019500"/>
            <a:ext cx="3833400" cy="3766500"/>
          </a:xfrm>
          <a:prstGeom prst="rect">
            <a:avLst/>
          </a:prstGeom>
          <a:noFill/>
          <a:ln>
            <a:noFill/>
          </a:ln>
        </p:spPr>
      </p:pic>
      <p:sp>
        <p:nvSpPr>
          <p:cNvPr id="321" name="Shape 321"/>
          <p:cNvSpPr txBox="1"/>
          <p:nvPr/>
        </p:nvSpPr>
        <p:spPr>
          <a:xfrm>
            <a:off x="4690875" y="4735600"/>
            <a:ext cx="1493100" cy="50400"/>
          </a:xfrm>
          <a:prstGeom prst="rect">
            <a:avLst/>
          </a:prstGeom>
          <a:noFill/>
          <a:ln>
            <a:noFill/>
          </a:ln>
        </p:spPr>
        <p:txBody>
          <a:bodyPr lIns="91425" tIns="91425" rIns="91425" bIns="91425" anchor="t" anchorCtr="0">
            <a:noAutofit/>
          </a:bodyPr>
          <a:lstStyle/>
          <a:p>
            <a:pPr lvl="0">
              <a:spcBef>
                <a:spcPts val="0"/>
              </a:spcBef>
              <a:buNone/>
            </a:pPr>
            <a:r>
              <a:rPr lang="en" sz="600" i="1"/>
              <a:t>Source: Advanced Disposal, 2016</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a:spcBef>
                <a:spcPts val="0"/>
              </a:spcBef>
              <a:buNone/>
            </a:pPr>
            <a:r>
              <a:rPr lang="en" sz="3600">
                <a:latin typeface="Impact"/>
                <a:ea typeface="Impact"/>
                <a:cs typeface="Impact"/>
                <a:sym typeface="Impact"/>
              </a:rPr>
              <a:t>Education Strategy</a:t>
            </a:r>
          </a:p>
        </p:txBody>
      </p:sp>
      <p:sp>
        <p:nvSpPr>
          <p:cNvPr id="327" name="Shape 327"/>
          <p:cNvSpPr txBox="1">
            <a:spLocks noGrp="1"/>
          </p:cNvSpPr>
          <p:nvPr>
            <p:ph type="body" idx="4294967295"/>
          </p:nvPr>
        </p:nvSpPr>
        <p:spPr>
          <a:xfrm>
            <a:off x="460950" y="992350"/>
            <a:ext cx="8222100" cy="3629100"/>
          </a:xfrm>
          <a:prstGeom prst="rect">
            <a:avLst/>
          </a:prstGeom>
        </p:spPr>
        <p:txBody>
          <a:bodyPr lIns="91425" tIns="91425" rIns="91425" bIns="91425" anchor="t" anchorCtr="0">
            <a:noAutofit/>
          </a:bodyPr>
          <a:lstStyle/>
          <a:p>
            <a:pPr lvl="0" rtl="0">
              <a:lnSpc>
                <a:spcPct val="100000"/>
              </a:lnSpc>
              <a:spcBef>
                <a:spcPts val="0"/>
              </a:spcBef>
              <a:buNone/>
            </a:pPr>
            <a:r>
              <a:rPr lang="en" b="1" i="1">
                <a:solidFill>
                  <a:srgbClr val="000000"/>
                </a:solidFill>
              </a:rPr>
              <a:t>Employees</a:t>
            </a:r>
          </a:p>
          <a:p>
            <a:pPr marL="457200" lvl="0" indent="-317500" rtl="0">
              <a:lnSpc>
                <a:spcPct val="100000"/>
              </a:lnSpc>
              <a:spcBef>
                <a:spcPts val="0"/>
              </a:spcBef>
              <a:buClr>
                <a:srgbClr val="000000"/>
              </a:buClr>
              <a:buSzPct val="100000"/>
              <a:buFont typeface="Arial"/>
              <a:buChar char="●"/>
            </a:pPr>
            <a:r>
              <a:rPr lang="en" sz="1400">
                <a:solidFill>
                  <a:srgbClr val="000000"/>
                </a:solidFill>
              </a:rPr>
              <a:t>Stress the need of recycling by providing recycling incentives</a:t>
            </a:r>
          </a:p>
          <a:p>
            <a:pPr lvl="0" rtl="0">
              <a:lnSpc>
                <a:spcPct val="100000"/>
              </a:lnSpc>
              <a:spcBef>
                <a:spcPts val="0"/>
              </a:spcBef>
              <a:buNone/>
            </a:pPr>
            <a:r>
              <a:rPr lang="en" b="1" i="1">
                <a:solidFill>
                  <a:srgbClr val="000000"/>
                </a:solidFill>
              </a:rPr>
              <a:t>Schools</a:t>
            </a:r>
          </a:p>
          <a:p>
            <a:pPr marL="457200" lvl="0" indent="-317500" rtl="0">
              <a:lnSpc>
                <a:spcPct val="100000"/>
              </a:lnSpc>
              <a:spcBef>
                <a:spcPts val="0"/>
              </a:spcBef>
              <a:buClr>
                <a:srgbClr val="000000"/>
              </a:buClr>
              <a:buSzPct val="100000"/>
              <a:buFont typeface="Arial"/>
              <a:buChar char="●"/>
            </a:pPr>
            <a:r>
              <a:rPr lang="en" sz="1400">
                <a:solidFill>
                  <a:srgbClr val="000000"/>
                </a:solidFill>
              </a:rPr>
              <a:t>Implement recycling programs and sustainability into the curriculum  </a:t>
            </a:r>
          </a:p>
          <a:p>
            <a:pPr lvl="0" rtl="0">
              <a:lnSpc>
                <a:spcPct val="100000"/>
              </a:lnSpc>
              <a:spcBef>
                <a:spcPts val="0"/>
              </a:spcBef>
              <a:buNone/>
            </a:pPr>
            <a:r>
              <a:rPr lang="en" b="1" i="1">
                <a:solidFill>
                  <a:srgbClr val="000000"/>
                </a:solidFill>
              </a:rPr>
              <a:t>Households</a:t>
            </a:r>
          </a:p>
          <a:p>
            <a:pPr marL="457200" lvl="0" indent="-317500" rtl="0">
              <a:lnSpc>
                <a:spcPct val="100000"/>
              </a:lnSpc>
              <a:spcBef>
                <a:spcPts val="0"/>
              </a:spcBef>
              <a:buClr>
                <a:srgbClr val="000000"/>
              </a:buClr>
              <a:buSzPct val="100000"/>
              <a:buFont typeface="Arial"/>
              <a:buChar char="●"/>
            </a:pPr>
            <a:r>
              <a:rPr lang="en" sz="1400">
                <a:solidFill>
                  <a:srgbClr val="000000"/>
                </a:solidFill>
              </a:rPr>
              <a:t>Social media and pamphlets to attract residents to encourage participation </a:t>
            </a:r>
          </a:p>
          <a:p>
            <a:pPr lvl="0" rtl="0">
              <a:lnSpc>
                <a:spcPct val="100000"/>
              </a:lnSpc>
              <a:spcBef>
                <a:spcPts val="0"/>
              </a:spcBef>
              <a:buNone/>
            </a:pPr>
            <a:r>
              <a:rPr lang="en" b="1" i="1">
                <a:solidFill>
                  <a:srgbClr val="000000"/>
                </a:solidFill>
              </a:rPr>
              <a:t>Government and Nonprofit Organizations</a:t>
            </a:r>
          </a:p>
          <a:p>
            <a:pPr marL="457200" lvl="0" indent="-317500" rtl="0">
              <a:lnSpc>
                <a:spcPct val="100000"/>
              </a:lnSpc>
              <a:spcBef>
                <a:spcPts val="0"/>
              </a:spcBef>
              <a:buClr>
                <a:srgbClr val="000000"/>
              </a:buClr>
              <a:buSzPct val="100000"/>
              <a:buFont typeface="Arial"/>
              <a:buChar char="●"/>
            </a:pPr>
            <a:r>
              <a:rPr lang="en" sz="1400">
                <a:solidFill>
                  <a:srgbClr val="000000"/>
                </a:solidFill>
              </a:rPr>
              <a:t>Create grants to reward communities that develop innovative and creative ways to recycle</a:t>
            </a:r>
          </a:p>
          <a:p>
            <a:pPr lvl="0" rtl="0">
              <a:lnSpc>
                <a:spcPct val="100000"/>
              </a:lnSpc>
              <a:spcBef>
                <a:spcPts val="0"/>
              </a:spcBef>
              <a:buNone/>
            </a:pPr>
            <a:endParaRPr sz="1000"/>
          </a:p>
        </p:txBody>
      </p:sp>
      <p:sp>
        <p:nvSpPr>
          <p:cNvPr id="328" name="Shape 328"/>
          <p:cNvSpPr txBox="1">
            <a:spLocks noGrp="1"/>
          </p:cNvSpPr>
          <p:nvPr>
            <p:ph type="sldNum" idx="12"/>
          </p:nvPr>
        </p:nvSpPr>
        <p:spPr>
          <a:xfrm>
            <a:off x="8523540" y="4695623"/>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28</a:t>
            </a:fld>
            <a:endParaRPr lang="en"/>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a:spcBef>
                <a:spcPts val="0"/>
              </a:spcBef>
              <a:buNone/>
            </a:pPr>
            <a:r>
              <a:rPr lang="en" sz="3600">
                <a:latin typeface="Impact"/>
                <a:ea typeface="Impact"/>
                <a:cs typeface="Impact"/>
                <a:sym typeface="Impact"/>
              </a:rPr>
              <a:t>Cost Recovery  </a:t>
            </a:r>
          </a:p>
        </p:txBody>
      </p:sp>
      <p:sp>
        <p:nvSpPr>
          <p:cNvPr id="334" name="Shape 334"/>
          <p:cNvSpPr txBox="1">
            <a:spLocks noGrp="1"/>
          </p:cNvSpPr>
          <p:nvPr>
            <p:ph type="sldNum" idx="12"/>
          </p:nvPr>
        </p:nvSpPr>
        <p:spPr>
          <a:xfrm>
            <a:off x="8523540" y="4695623"/>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29</a:t>
            </a:fld>
            <a:endParaRPr lang="en"/>
          </a:p>
        </p:txBody>
      </p:sp>
      <p:graphicFrame>
        <p:nvGraphicFramePr>
          <p:cNvPr id="335" name="Shape 335"/>
          <p:cNvGraphicFramePr/>
          <p:nvPr>
            <p:extLst>
              <p:ext uri="{D42A27DB-BD31-4B8C-83A1-F6EECF244321}">
                <p14:modId xmlns:p14="http://schemas.microsoft.com/office/powerpoint/2010/main" val="163287239"/>
              </p:ext>
            </p:extLst>
          </p:nvPr>
        </p:nvGraphicFramePr>
        <p:xfrm>
          <a:off x="451550" y="951400"/>
          <a:ext cx="8240900" cy="2576875"/>
        </p:xfrm>
        <a:graphic>
          <a:graphicData uri="http://schemas.openxmlformats.org/drawingml/2006/table">
            <a:tbl>
              <a:tblPr>
                <a:noFill/>
                <a:tableStyleId>{C6036B94-8191-448E-8F6C-537289D305A4}</a:tableStyleId>
              </a:tblPr>
              <a:tblGrid>
                <a:gridCol w="2067061"/>
                <a:gridCol w="1694664"/>
                <a:gridCol w="2400525"/>
                <a:gridCol w="2078650"/>
              </a:tblGrid>
              <a:tr h="955675">
                <a:tc>
                  <a:txBody>
                    <a:bodyPr/>
                    <a:lstStyle/>
                    <a:p>
                      <a:pPr lvl="0" rtl="0">
                        <a:spcBef>
                          <a:spcPts val="0"/>
                        </a:spcBef>
                        <a:buNone/>
                      </a:pPr>
                      <a:r>
                        <a:rPr lang="en" sz="1600" b="1" dirty="0">
                          <a:solidFill>
                            <a:schemeClr val="bg2"/>
                          </a:solidFill>
                        </a:rPr>
                        <a:t>Recycled Materials</a:t>
                      </a:r>
                    </a:p>
                  </a:txBody>
                  <a:tcPr marL="91425" marR="91425" marT="91425" marB="91425">
                    <a:solidFill>
                      <a:srgbClr val="93C47D"/>
                    </a:solidFill>
                  </a:tcPr>
                </a:tc>
                <a:tc>
                  <a:txBody>
                    <a:bodyPr/>
                    <a:lstStyle/>
                    <a:p>
                      <a:pPr lvl="0" rtl="0">
                        <a:spcBef>
                          <a:spcPts val="0"/>
                        </a:spcBef>
                        <a:buNone/>
                      </a:pPr>
                      <a:r>
                        <a:rPr lang="en" sz="1600" b="1" dirty="0">
                          <a:solidFill>
                            <a:schemeClr val="bg2"/>
                          </a:solidFill>
                        </a:rPr>
                        <a:t>Annual Tons </a:t>
                      </a:r>
                    </a:p>
                  </a:txBody>
                  <a:tcPr marL="91425" marR="91425" marT="91425" marB="91425">
                    <a:solidFill>
                      <a:srgbClr val="93C47D"/>
                    </a:solidFill>
                  </a:tcPr>
                </a:tc>
                <a:tc>
                  <a:txBody>
                    <a:bodyPr/>
                    <a:lstStyle/>
                    <a:p>
                      <a:pPr lvl="0" rtl="0">
                        <a:spcBef>
                          <a:spcPts val="0"/>
                        </a:spcBef>
                        <a:buNone/>
                      </a:pPr>
                      <a:r>
                        <a:rPr lang="en" sz="1600" b="1" dirty="0">
                          <a:solidFill>
                            <a:schemeClr val="bg2"/>
                          </a:solidFill>
                        </a:rPr>
                        <a:t>Current Market Price ($/ton)</a:t>
                      </a:r>
                    </a:p>
                  </a:txBody>
                  <a:tcPr marL="91425" marR="91425" marT="91425" marB="91425">
                    <a:solidFill>
                      <a:srgbClr val="93C47D"/>
                    </a:solidFill>
                  </a:tcPr>
                </a:tc>
                <a:tc>
                  <a:txBody>
                    <a:bodyPr/>
                    <a:lstStyle/>
                    <a:p>
                      <a:pPr lvl="0" rtl="0">
                        <a:spcBef>
                          <a:spcPts val="0"/>
                        </a:spcBef>
                        <a:buNone/>
                      </a:pPr>
                      <a:r>
                        <a:rPr lang="en" sz="1600" b="1">
                          <a:solidFill>
                            <a:schemeClr val="bg2"/>
                          </a:solidFill>
                        </a:rPr>
                        <a:t>Annual Revenue </a:t>
                      </a:r>
                    </a:p>
                  </a:txBody>
                  <a:tcPr marL="91425" marR="91425" marT="91425" marB="91425">
                    <a:solidFill>
                      <a:srgbClr val="93C47D"/>
                    </a:solidFill>
                  </a:tcPr>
                </a:tc>
              </a:tr>
              <a:tr h="540400">
                <a:tc>
                  <a:txBody>
                    <a:bodyPr/>
                    <a:lstStyle/>
                    <a:p>
                      <a:pPr lvl="0" rtl="0">
                        <a:spcBef>
                          <a:spcPts val="0"/>
                        </a:spcBef>
                        <a:buNone/>
                      </a:pPr>
                      <a:r>
                        <a:rPr lang="en" sz="1600" b="1">
                          <a:solidFill>
                            <a:schemeClr val="bg2"/>
                          </a:solidFill>
                        </a:rPr>
                        <a:t>Plastic</a:t>
                      </a:r>
                    </a:p>
                  </a:txBody>
                  <a:tcPr marL="91425" marR="91425" marT="91425" marB="91425">
                    <a:solidFill>
                      <a:srgbClr val="93C47D"/>
                    </a:solidFill>
                  </a:tcPr>
                </a:tc>
                <a:tc>
                  <a:txBody>
                    <a:bodyPr/>
                    <a:lstStyle/>
                    <a:p>
                      <a:pPr lvl="0" algn="r" rtl="0">
                        <a:spcBef>
                          <a:spcPts val="0"/>
                        </a:spcBef>
                        <a:buNone/>
                      </a:pPr>
                      <a:r>
                        <a:rPr lang="en">
                          <a:solidFill>
                            <a:schemeClr val="bg2"/>
                          </a:solidFill>
                        </a:rPr>
                        <a:t>2,200</a:t>
                      </a:r>
                    </a:p>
                  </a:txBody>
                  <a:tcPr marL="91425" marR="91425" marT="91425" marB="91425">
                    <a:solidFill>
                      <a:srgbClr val="93C47D"/>
                    </a:solidFill>
                  </a:tcPr>
                </a:tc>
                <a:tc>
                  <a:txBody>
                    <a:bodyPr/>
                    <a:lstStyle/>
                    <a:p>
                      <a:pPr lvl="0" algn="r" rtl="0">
                        <a:spcBef>
                          <a:spcPts val="0"/>
                        </a:spcBef>
                        <a:buNone/>
                      </a:pPr>
                      <a:r>
                        <a:rPr lang="en" dirty="0">
                          <a:solidFill>
                            <a:schemeClr val="bg2"/>
                          </a:solidFill>
                        </a:rPr>
                        <a:t>65</a:t>
                      </a:r>
                    </a:p>
                  </a:txBody>
                  <a:tcPr marL="91425" marR="91425" marT="91425" marB="91425">
                    <a:solidFill>
                      <a:srgbClr val="93C47D"/>
                    </a:solidFill>
                  </a:tcPr>
                </a:tc>
                <a:tc>
                  <a:txBody>
                    <a:bodyPr/>
                    <a:lstStyle/>
                    <a:p>
                      <a:pPr lvl="0" algn="r" rtl="0">
                        <a:spcBef>
                          <a:spcPts val="0"/>
                        </a:spcBef>
                        <a:buNone/>
                      </a:pPr>
                      <a:r>
                        <a:rPr lang="en">
                          <a:solidFill>
                            <a:schemeClr val="bg2"/>
                          </a:solidFill>
                        </a:rPr>
                        <a:t>$143,000</a:t>
                      </a:r>
                    </a:p>
                  </a:txBody>
                  <a:tcPr marL="91425" marR="91425" marT="91425" marB="91425">
                    <a:solidFill>
                      <a:srgbClr val="93C47D"/>
                    </a:solidFill>
                  </a:tcPr>
                </a:tc>
              </a:tr>
              <a:tr h="540400">
                <a:tc>
                  <a:txBody>
                    <a:bodyPr/>
                    <a:lstStyle/>
                    <a:p>
                      <a:pPr lvl="0" rtl="0">
                        <a:spcBef>
                          <a:spcPts val="0"/>
                        </a:spcBef>
                        <a:buNone/>
                      </a:pPr>
                      <a:r>
                        <a:rPr lang="en" sz="1600" b="1">
                          <a:solidFill>
                            <a:schemeClr val="bg2"/>
                          </a:solidFill>
                        </a:rPr>
                        <a:t>Waste Paper</a:t>
                      </a:r>
                    </a:p>
                  </a:txBody>
                  <a:tcPr marL="91425" marR="91425" marT="91425" marB="91425">
                    <a:solidFill>
                      <a:srgbClr val="93C47D"/>
                    </a:solidFill>
                  </a:tcPr>
                </a:tc>
                <a:tc>
                  <a:txBody>
                    <a:bodyPr/>
                    <a:lstStyle/>
                    <a:p>
                      <a:pPr lvl="0" algn="r" rtl="0">
                        <a:spcBef>
                          <a:spcPts val="0"/>
                        </a:spcBef>
                        <a:buNone/>
                      </a:pPr>
                      <a:r>
                        <a:rPr lang="en">
                          <a:solidFill>
                            <a:schemeClr val="bg2"/>
                          </a:solidFill>
                        </a:rPr>
                        <a:t>2,700</a:t>
                      </a:r>
                    </a:p>
                  </a:txBody>
                  <a:tcPr marL="91425" marR="91425" marT="91425" marB="91425">
                    <a:solidFill>
                      <a:srgbClr val="93C47D"/>
                    </a:solidFill>
                  </a:tcPr>
                </a:tc>
                <a:tc>
                  <a:txBody>
                    <a:bodyPr/>
                    <a:lstStyle/>
                    <a:p>
                      <a:pPr lvl="0" algn="r" rtl="0">
                        <a:spcBef>
                          <a:spcPts val="0"/>
                        </a:spcBef>
                        <a:buNone/>
                      </a:pPr>
                      <a:r>
                        <a:rPr lang="en" dirty="0">
                          <a:solidFill>
                            <a:schemeClr val="bg2"/>
                          </a:solidFill>
                        </a:rPr>
                        <a:t>15</a:t>
                      </a:r>
                    </a:p>
                  </a:txBody>
                  <a:tcPr marL="91425" marR="91425" marT="91425" marB="91425">
                    <a:solidFill>
                      <a:srgbClr val="93C47D"/>
                    </a:solidFill>
                  </a:tcPr>
                </a:tc>
                <a:tc>
                  <a:txBody>
                    <a:bodyPr/>
                    <a:lstStyle/>
                    <a:p>
                      <a:pPr lvl="0" algn="r" rtl="0">
                        <a:spcBef>
                          <a:spcPts val="0"/>
                        </a:spcBef>
                        <a:buNone/>
                      </a:pPr>
                      <a:r>
                        <a:rPr lang="en">
                          <a:solidFill>
                            <a:schemeClr val="bg2"/>
                          </a:solidFill>
                        </a:rPr>
                        <a:t>$40,500</a:t>
                      </a:r>
                    </a:p>
                  </a:txBody>
                  <a:tcPr marL="91425" marR="91425" marT="91425" marB="91425">
                    <a:solidFill>
                      <a:srgbClr val="93C47D"/>
                    </a:solidFill>
                  </a:tcPr>
                </a:tc>
              </a:tr>
              <a:tr h="540400">
                <a:tc>
                  <a:txBody>
                    <a:bodyPr/>
                    <a:lstStyle/>
                    <a:p>
                      <a:pPr lvl="0" rtl="0">
                        <a:spcBef>
                          <a:spcPts val="0"/>
                        </a:spcBef>
                        <a:buNone/>
                      </a:pPr>
                      <a:r>
                        <a:rPr lang="en" sz="1600" b="1">
                          <a:solidFill>
                            <a:schemeClr val="bg2"/>
                          </a:solidFill>
                        </a:rPr>
                        <a:t>Glass</a:t>
                      </a:r>
                    </a:p>
                  </a:txBody>
                  <a:tcPr marL="91425" marR="91425" marT="91425" marB="91425">
                    <a:solidFill>
                      <a:srgbClr val="93C47D"/>
                    </a:solidFill>
                  </a:tcPr>
                </a:tc>
                <a:tc>
                  <a:txBody>
                    <a:bodyPr/>
                    <a:lstStyle/>
                    <a:p>
                      <a:pPr lvl="0" algn="r" rtl="0">
                        <a:spcBef>
                          <a:spcPts val="0"/>
                        </a:spcBef>
                        <a:buNone/>
                      </a:pPr>
                      <a:r>
                        <a:rPr lang="en">
                          <a:solidFill>
                            <a:schemeClr val="bg2"/>
                          </a:solidFill>
                        </a:rPr>
                        <a:t>600</a:t>
                      </a:r>
                    </a:p>
                  </a:txBody>
                  <a:tcPr marL="91425" marR="91425" marT="91425" marB="91425">
                    <a:solidFill>
                      <a:srgbClr val="93C47D"/>
                    </a:solidFill>
                  </a:tcPr>
                </a:tc>
                <a:tc>
                  <a:txBody>
                    <a:bodyPr/>
                    <a:lstStyle/>
                    <a:p>
                      <a:pPr lvl="0" algn="r" rtl="0">
                        <a:spcBef>
                          <a:spcPts val="0"/>
                        </a:spcBef>
                        <a:buNone/>
                      </a:pPr>
                      <a:r>
                        <a:rPr lang="en" dirty="0">
                          <a:solidFill>
                            <a:schemeClr val="bg2"/>
                          </a:solidFill>
                        </a:rPr>
                        <a:t>8</a:t>
                      </a:r>
                    </a:p>
                  </a:txBody>
                  <a:tcPr marL="91425" marR="91425" marT="91425" marB="91425">
                    <a:solidFill>
                      <a:srgbClr val="93C47D"/>
                    </a:solidFill>
                  </a:tcPr>
                </a:tc>
                <a:tc>
                  <a:txBody>
                    <a:bodyPr/>
                    <a:lstStyle/>
                    <a:p>
                      <a:pPr lvl="0" algn="r" rtl="0">
                        <a:spcBef>
                          <a:spcPts val="0"/>
                        </a:spcBef>
                        <a:buNone/>
                      </a:pPr>
                      <a:r>
                        <a:rPr lang="en" dirty="0">
                          <a:solidFill>
                            <a:schemeClr val="bg2"/>
                          </a:solidFill>
                        </a:rPr>
                        <a:t>$4,800</a:t>
                      </a:r>
                    </a:p>
                  </a:txBody>
                  <a:tcPr marL="91425" marR="91425" marT="91425" marB="91425">
                    <a:solidFill>
                      <a:srgbClr val="93C47D"/>
                    </a:solidFill>
                  </a:tcPr>
                </a:tc>
              </a:tr>
            </a:tbl>
          </a:graphicData>
        </a:graphic>
      </p:graphicFrame>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sz="3600">
                <a:latin typeface="Impact"/>
                <a:ea typeface="Impact"/>
                <a:cs typeface="Impact"/>
                <a:sym typeface="Impact"/>
              </a:rPr>
              <a:t>This Presentation Will Cover </a:t>
            </a:r>
          </a:p>
        </p:txBody>
      </p:sp>
      <p:sp>
        <p:nvSpPr>
          <p:cNvPr id="131" name="Shape 131"/>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228600" rtl="0">
              <a:lnSpc>
                <a:spcPct val="200000"/>
              </a:lnSpc>
              <a:spcBef>
                <a:spcPts val="0"/>
              </a:spcBef>
              <a:buClr>
                <a:srgbClr val="000000"/>
              </a:buClr>
              <a:buChar char="●"/>
            </a:pPr>
            <a:r>
              <a:rPr lang="en" dirty="0">
                <a:solidFill>
                  <a:srgbClr val="000000"/>
                </a:solidFill>
                <a:latin typeface="+mj-lt"/>
              </a:rPr>
              <a:t>What is a MRF</a:t>
            </a:r>
          </a:p>
          <a:p>
            <a:pPr marL="457200" lvl="0" indent="-228600" rtl="0">
              <a:lnSpc>
                <a:spcPct val="200000"/>
              </a:lnSpc>
              <a:spcBef>
                <a:spcPts val="0"/>
              </a:spcBef>
              <a:buClr>
                <a:srgbClr val="000000"/>
              </a:buClr>
              <a:buChar char="●"/>
            </a:pPr>
            <a:r>
              <a:rPr lang="en" dirty="0">
                <a:solidFill>
                  <a:srgbClr val="000000"/>
                </a:solidFill>
                <a:latin typeface="+mj-lt"/>
              </a:rPr>
              <a:t>Who Recycles</a:t>
            </a:r>
          </a:p>
          <a:p>
            <a:pPr marL="457200" lvl="0" indent="-228600" rtl="0">
              <a:lnSpc>
                <a:spcPct val="200000"/>
              </a:lnSpc>
              <a:spcBef>
                <a:spcPts val="0"/>
              </a:spcBef>
              <a:buClr>
                <a:srgbClr val="000000"/>
              </a:buClr>
              <a:buChar char="●"/>
            </a:pPr>
            <a:r>
              <a:rPr lang="en" dirty="0">
                <a:solidFill>
                  <a:srgbClr val="000000"/>
                </a:solidFill>
                <a:latin typeface="+mj-lt"/>
              </a:rPr>
              <a:t>Case Studies Summaries</a:t>
            </a:r>
          </a:p>
          <a:p>
            <a:pPr marL="457200" lvl="0" indent="-228600">
              <a:lnSpc>
                <a:spcPct val="200000"/>
              </a:lnSpc>
              <a:spcBef>
                <a:spcPts val="0"/>
              </a:spcBef>
              <a:buClr>
                <a:srgbClr val="000000"/>
              </a:buClr>
              <a:buChar char="●"/>
            </a:pPr>
            <a:r>
              <a:rPr lang="en" dirty="0">
                <a:solidFill>
                  <a:srgbClr val="000000"/>
                </a:solidFill>
                <a:latin typeface="+mj-lt"/>
              </a:rPr>
              <a:t>Recommendations </a:t>
            </a:r>
          </a:p>
        </p:txBody>
      </p:sp>
      <p:sp>
        <p:nvSpPr>
          <p:cNvPr id="132" name="Shape 132"/>
          <p:cNvSpPr txBox="1">
            <a:spLocks noGrp="1"/>
          </p:cNvSpPr>
          <p:nvPr>
            <p:ph type="sldNum" idx="12"/>
          </p:nvPr>
        </p:nvSpPr>
        <p:spPr>
          <a:xfrm>
            <a:off x="8523540" y="4695623"/>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3</a:t>
            </a:fld>
            <a:endParaRPr lang="en"/>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idx="4294967295"/>
          </p:nvPr>
        </p:nvSpPr>
        <p:spPr>
          <a:xfrm>
            <a:off x="2688650" y="2006100"/>
            <a:ext cx="3370199" cy="1004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sz="6000" b="0" i="0" u="none" strike="noStrike" cap="none">
                <a:solidFill>
                  <a:srgbClr val="FFFFFF"/>
                </a:solidFill>
                <a:latin typeface="Impact"/>
                <a:ea typeface="Impact"/>
                <a:cs typeface="Impact"/>
                <a:sym typeface="Impact"/>
              </a:rPr>
              <a:t>Thank You</a:t>
            </a:r>
          </a:p>
        </p:txBody>
      </p:sp>
      <p:sp>
        <p:nvSpPr>
          <p:cNvPr id="343" name="Shape 343"/>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30</a:t>
            </a:fld>
            <a:endParaRPr lang="en" sz="1400" b="0" i="0" u="none" strike="noStrike" cap="none">
              <a:solidFill>
                <a:srgbClr val="000000"/>
              </a:solidFill>
              <a:latin typeface="Arial"/>
              <a:ea typeface="Arial"/>
              <a:cs typeface="Arial"/>
              <a:sym typeface="Arial"/>
            </a:endParaRPr>
          </a:p>
        </p:txBody>
      </p:sp>
      <p:sp>
        <p:nvSpPr>
          <p:cNvPr id="344" name="Shape 344"/>
          <p:cNvSpPr txBox="1"/>
          <p:nvPr/>
        </p:nvSpPr>
        <p:spPr>
          <a:xfrm rot="-1403372">
            <a:off x="6998498" y="3897388"/>
            <a:ext cx="1879437" cy="747385"/>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 sz="2400" b="0" i="0" u="none" strike="noStrike" cap="none">
                <a:solidFill>
                  <a:srgbClr val="FFFFFF"/>
                </a:solidFill>
                <a:latin typeface="Arial"/>
                <a:ea typeface="Arial"/>
                <a:cs typeface="Arial"/>
                <a:sym typeface="Arial"/>
              </a:rPr>
              <a:t>Go Green!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lang="en" sz="1400" b="0" i="0" u="none" strike="noStrike" cap="none">
              <a:solidFill>
                <a:srgbClr val="000000"/>
              </a:solidFill>
              <a:latin typeface="Arial"/>
              <a:ea typeface="Arial"/>
              <a:cs typeface="Arial"/>
              <a:sym typeface="Arial"/>
            </a:endParaRPr>
          </a:p>
        </p:txBody>
      </p:sp>
      <p:pic>
        <p:nvPicPr>
          <p:cNvPr id="138" name="Shape 138"/>
          <p:cNvPicPr preferRelativeResize="0"/>
          <p:nvPr/>
        </p:nvPicPr>
        <p:blipFill rotWithShape="1">
          <a:blip r:embed="rId3">
            <a:alphaModFix/>
          </a:blip>
          <a:srcRect/>
          <a:stretch/>
        </p:blipFill>
        <p:spPr>
          <a:xfrm>
            <a:off x="64975" y="71200"/>
            <a:ext cx="4430700" cy="5018100"/>
          </a:xfrm>
          <a:prstGeom prst="rect">
            <a:avLst/>
          </a:prstGeom>
          <a:noFill/>
          <a:ln>
            <a:noFill/>
          </a:ln>
        </p:spPr>
      </p:pic>
      <p:sp>
        <p:nvSpPr>
          <p:cNvPr id="139" name="Shape 139"/>
          <p:cNvSpPr txBox="1"/>
          <p:nvPr/>
        </p:nvSpPr>
        <p:spPr>
          <a:xfrm>
            <a:off x="5264025" y="508550"/>
            <a:ext cx="3117000" cy="2319000"/>
          </a:xfrm>
          <a:prstGeom prst="rect">
            <a:avLst/>
          </a:prstGeom>
          <a:noFill/>
          <a:ln>
            <a:noFill/>
          </a:ln>
        </p:spPr>
        <p:txBody>
          <a:bodyPr lIns="91425" tIns="91425" rIns="91425" bIns="91425" anchor="t" anchorCtr="0">
            <a:noAutofit/>
          </a:bodyPr>
          <a:lstStyle/>
          <a:p>
            <a:pPr marL="457200" marR="0" lvl="0" indent="-342900" algn="l" rtl="0">
              <a:lnSpc>
                <a:spcPct val="150000"/>
              </a:lnSpc>
              <a:spcBef>
                <a:spcPts val="0"/>
              </a:spcBef>
              <a:spcAft>
                <a:spcPts val="0"/>
              </a:spcAft>
              <a:buClr>
                <a:schemeClr val="lt1"/>
              </a:buClr>
              <a:buSzPct val="100000"/>
              <a:buFont typeface="Arial"/>
              <a:buAutoNum type="arabicPeriod"/>
            </a:pPr>
            <a:r>
              <a:rPr lang="en" sz="1800" b="0" i="0" u="none" strike="noStrike" cap="none">
                <a:solidFill>
                  <a:schemeClr val="lt1"/>
                </a:solidFill>
                <a:latin typeface="Arial"/>
                <a:ea typeface="Arial"/>
                <a:cs typeface="Arial"/>
                <a:sym typeface="Arial"/>
              </a:rPr>
              <a:t>Unload Materials</a:t>
            </a:r>
          </a:p>
          <a:p>
            <a:pPr marL="457200" marR="0" lvl="0" indent="-342900" algn="l" rtl="0">
              <a:lnSpc>
                <a:spcPct val="150000"/>
              </a:lnSpc>
              <a:spcBef>
                <a:spcPts val="0"/>
              </a:spcBef>
              <a:spcAft>
                <a:spcPts val="0"/>
              </a:spcAft>
              <a:buClr>
                <a:schemeClr val="lt1"/>
              </a:buClr>
              <a:buSzPct val="100000"/>
              <a:buFont typeface="Arial"/>
              <a:buAutoNum type="arabicPeriod"/>
            </a:pPr>
            <a:r>
              <a:rPr lang="en" sz="1800" b="0" i="0" u="none" strike="noStrike" cap="none">
                <a:solidFill>
                  <a:schemeClr val="lt1"/>
                </a:solidFill>
                <a:latin typeface="Arial"/>
                <a:ea typeface="Arial"/>
                <a:cs typeface="Arial"/>
                <a:sym typeface="Arial"/>
              </a:rPr>
              <a:t>Manual Sorting</a:t>
            </a:r>
          </a:p>
          <a:p>
            <a:pPr marL="457200" marR="0" lvl="0" indent="-342900" algn="l" rtl="0">
              <a:lnSpc>
                <a:spcPct val="150000"/>
              </a:lnSpc>
              <a:spcBef>
                <a:spcPts val="0"/>
              </a:spcBef>
              <a:spcAft>
                <a:spcPts val="0"/>
              </a:spcAft>
              <a:buClr>
                <a:schemeClr val="lt1"/>
              </a:buClr>
              <a:buSzPct val="100000"/>
              <a:buFont typeface="Arial"/>
              <a:buAutoNum type="arabicPeriod"/>
            </a:pPr>
            <a:r>
              <a:rPr lang="en" sz="1800" b="0" i="0" u="none" strike="noStrike" cap="none">
                <a:solidFill>
                  <a:schemeClr val="lt1"/>
                </a:solidFill>
                <a:latin typeface="Arial"/>
                <a:ea typeface="Arial"/>
                <a:cs typeface="Arial"/>
                <a:sym typeface="Arial"/>
              </a:rPr>
              <a:t>Cardboard Separation</a:t>
            </a:r>
          </a:p>
          <a:p>
            <a:pPr marL="457200" marR="0" lvl="0" indent="-342900" algn="l" rtl="0">
              <a:lnSpc>
                <a:spcPct val="150000"/>
              </a:lnSpc>
              <a:spcBef>
                <a:spcPts val="0"/>
              </a:spcBef>
              <a:spcAft>
                <a:spcPts val="0"/>
              </a:spcAft>
              <a:buClr>
                <a:schemeClr val="lt1"/>
              </a:buClr>
              <a:buSzPct val="100000"/>
              <a:buFont typeface="Arial"/>
              <a:buAutoNum type="arabicPeriod"/>
            </a:pPr>
            <a:r>
              <a:rPr lang="en" sz="1800" b="0" i="0" u="none" strike="noStrike" cap="none">
                <a:solidFill>
                  <a:schemeClr val="lt1"/>
                </a:solidFill>
                <a:latin typeface="Arial"/>
                <a:ea typeface="Arial"/>
                <a:cs typeface="Arial"/>
                <a:sym typeface="Arial"/>
              </a:rPr>
              <a:t>Optical Separation</a:t>
            </a:r>
          </a:p>
          <a:p>
            <a:pPr marL="457200" marR="0" lvl="0" indent="-342900" algn="l" rtl="0">
              <a:lnSpc>
                <a:spcPct val="150000"/>
              </a:lnSpc>
              <a:spcBef>
                <a:spcPts val="0"/>
              </a:spcBef>
              <a:spcAft>
                <a:spcPts val="0"/>
              </a:spcAft>
              <a:buClr>
                <a:schemeClr val="lt1"/>
              </a:buClr>
              <a:buSzPct val="100000"/>
              <a:buFont typeface="Arial"/>
              <a:buAutoNum type="arabicPeriod"/>
            </a:pPr>
            <a:r>
              <a:rPr lang="en" sz="1800" b="0" i="0" u="none" strike="noStrike" cap="none">
                <a:solidFill>
                  <a:schemeClr val="lt1"/>
                </a:solidFill>
                <a:latin typeface="Arial"/>
                <a:ea typeface="Arial"/>
                <a:cs typeface="Arial"/>
                <a:sym typeface="Arial"/>
              </a:rPr>
              <a:t>Contaminants Removed</a:t>
            </a:r>
          </a:p>
          <a:p>
            <a:pPr marL="457200" marR="0" lvl="0" indent="-342900" algn="l" rtl="0">
              <a:lnSpc>
                <a:spcPct val="150000"/>
              </a:lnSpc>
              <a:spcBef>
                <a:spcPts val="0"/>
              </a:spcBef>
              <a:spcAft>
                <a:spcPts val="0"/>
              </a:spcAft>
              <a:buClr>
                <a:schemeClr val="lt1"/>
              </a:buClr>
              <a:buSzPct val="100000"/>
              <a:buFont typeface="Arial"/>
              <a:buAutoNum type="arabicPeriod"/>
            </a:pPr>
            <a:r>
              <a:rPr lang="en" sz="1800" b="0" i="0" u="none" strike="noStrike" cap="none">
                <a:solidFill>
                  <a:schemeClr val="lt1"/>
                </a:solidFill>
                <a:latin typeface="Arial"/>
                <a:ea typeface="Arial"/>
                <a:cs typeface="Arial"/>
                <a:sym typeface="Arial"/>
              </a:rPr>
              <a:t>Magnetic Separation</a:t>
            </a:r>
          </a:p>
          <a:p>
            <a:pPr marL="457200" marR="0" lvl="0" indent="-342900" algn="l" rtl="0">
              <a:lnSpc>
                <a:spcPct val="150000"/>
              </a:lnSpc>
              <a:spcBef>
                <a:spcPts val="0"/>
              </a:spcBef>
              <a:spcAft>
                <a:spcPts val="0"/>
              </a:spcAft>
              <a:buClr>
                <a:schemeClr val="lt1"/>
              </a:buClr>
              <a:buSzPct val="100000"/>
              <a:buFont typeface="Arial"/>
              <a:buAutoNum type="arabicPeriod"/>
            </a:pPr>
            <a:r>
              <a:rPr lang="en" sz="1800" b="0" i="0" u="none" strike="noStrike" cap="none">
                <a:solidFill>
                  <a:schemeClr val="lt1"/>
                </a:solidFill>
                <a:latin typeface="Arial"/>
                <a:ea typeface="Arial"/>
                <a:cs typeface="Arial"/>
                <a:sym typeface="Arial"/>
              </a:rPr>
              <a:t>Aluminum Separation</a:t>
            </a:r>
          </a:p>
          <a:p>
            <a:pPr marL="457200" marR="0" lvl="0" indent="-342900" algn="l" rtl="0">
              <a:lnSpc>
                <a:spcPct val="150000"/>
              </a:lnSpc>
              <a:spcBef>
                <a:spcPts val="0"/>
              </a:spcBef>
              <a:spcAft>
                <a:spcPts val="0"/>
              </a:spcAft>
              <a:buClr>
                <a:schemeClr val="lt1"/>
              </a:buClr>
              <a:buSzPct val="100000"/>
              <a:buFont typeface="Arial"/>
              <a:buAutoNum type="arabicPeriod"/>
            </a:pPr>
            <a:r>
              <a:rPr lang="en" sz="1800" b="0" i="0" u="none" strike="noStrike" cap="none">
                <a:solidFill>
                  <a:schemeClr val="lt1"/>
                </a:solidFill>
                <a:latin typeface="Arial"/>
                <a:ea typeface="Arial"/>
                <a:cs typeface="Arial"/>
                <a:sym typeface="Arial"/>
              </a:rPr>
              <a:t>Glass Processing</a:t>
            </a:r>
          </a:p>
          <a:p>
            <a:pPr marL="457200" marR="0" lvl="0" indent="-342900" algn="l" rtl="0">
              <a:lnSpc>
                <a:spcPct val="150000"/>
              </a:lnSpc>
              <a:spcBef>
                <a:spcPts val="0"/>
              </a:spcBef>
              <a:spcAft>
                <a:spcPts val="0"/>
              </a:spcAft>
              <a:buClr>
                <a:schemeClr val="lt1"/>
              </a:buClr>
              <a:buSzPct val="100000"/>
              <a:buFont typeface="Arial"/>
              <a:buAutoNum type="arabicPeriod"/>
            </a:pPr>
            <a:r>
              <a:rPr lang="en" sz="1800" b="0" i="0" u="none" strike="noStrike" cap="none">
                <a:solidFill>
                  <a:schemeClr val="lt1"/>
                </a:solidFill>
                <a:latin typeface="Arial"/>
                <a:ea typeface="Arial"/>
                <a:cs typeface="Arial"/>
                <a:sym typeface="Arial"/>
              </a:rPr>
              <a:t>Plastic Separation</a:t>
            </a:r>
          </a:p>
          <a:p>
            <a:pPr marL="457200" marR="0" lvl="0" indent="-342900" algn="l" rtl="0">
              <a:lnSpc>
                <a:spcPct val="150000"/>
              </a:lnSpc>
              <a:spcBef>
                <a:spcPts val="0"/>
              </a:spcBef>
              <a:spcAft>
                <a:spcPts val="0"/>
              </a:spcAft>
              <a:buClr>
                <a:schemeClr val="lt1"/>
              </a:buClr>
              <a:buSzPct val="100000"/>
              <a:buFont typeface="Arial"/>
              <a:buAutoNum type="arabicPeriod"/>
            </a:pPr>
            <a:r>
              <a:rPr lang="en" sz="1800" b="0" i="0" u="none" strike="noStrike" cap="none">
                <a:solidFill>
                  <a:schemeClr val="lt1"/>
                </a:solidFill>
                <a:latin typeface="Arial"/>
                <a:ea typeface="Arial"/>
                <a:cs typeface="Arial"/>
                <a:sym typeface="Arial"/>
              </a:rPr>
              <a:t>Materials Baled</a:t>
            </a:r>
          </a:p>
          <a:p>
            <a:pPr marL="0" marR="0" lvl="0" indent="0" algn="l" rtl="0">
              <a:lnSpc>
                <a:spcPct val="15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0" name="Shape 140"/>
          <p:cNvSpPr txBox="1"/>
          <p:nvPr/>
        </p:nvSpPr>
        <p:spPr>
          <a:xfrm>
            <a:off x="32975" y="4868725"/>
            <a:ext cx="1956300" cy="93300"/>
          </a:xfrm>
          <a:prstGeom prst="rect">
            <a:avLst/>
          </a:prstGeom>
          <a:noFill/>
          <a:ln>
            <a:noFill/>
          </a:ln>
        </p:spPr>
        <p:txBody>
          <a:bodyPr lIns="91425" tIns="91425" rIns="91425" bIns="91425" anchor="t" anchorCtr="0">
            <a:noAutofit/>
          </a:bodyPr>
          <a:lstStyle/>
          <a:p>
            <a:pPr lvl="0">
              <a:spcBef>
                <a:spcPts val="0"/>
              </a:spcBef>
              <a:buNone/>
            </a:pPr>
            <a:r>
              <a:rPr lang="en" sz="600" i="1"/>
              <a:t>Source: Advanced Disposal, 2016</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5</a:t>
            </a:fld>
            <a:endParaRPr lang="en" sz="1400" b="0" i="0" u="none" strike="noStrike" cap="none">
              <a:solidFill>
                <a:schemeClr val="lt1"/>
              </a:solidFill>
              <a:latin typeface="Arial"/>
              <a:ea typeface="Arial"/>
              <a:cs typeface="Arial"/>
              <a:sym typeface="Arial"/>
            </a:endParaRPr>
          </a:p>
        </p:txBody>
      </p:sp>
      <p:pic>
        <p:nvPicPr>
          <p:cNvPr id="146" name="Shape 146"/>
          <p:cNvPicPr preferRelativeResize="0"/>
          <p:nvPr/>
        </p:nvPicPr>
        <p:blipFill rotWithShape="1">
          <a:blip r:embed="rId3">
            <a:alphaModFix/>
          </a:blip>
          <a:srcRect/>
          <a:stretch/>
        </p:blipFill>
        <p:spPr>
          <a:xfrm>
            <a:off x="300050" y="303925"/>
            <a:ext cx="8544000" cy="4125300"/>
          </a:xfrm>
          <a:prstGeom prst="rect">
            <a:avLst/>
          </a:prstGeom>
          <a:noFill/>
          <a:ln>
            <a:noFill/>
          </a:ln>
        </p:spPr>
      </p:pic>
      <p:sp>
        <p:nvSpPr>
          <p:cNvPr id="147" name="Shape 147"/>
          <p:cNvSpPr txBox="1"/>
          <p:nvPr/>
        </p:nvSpPr>
        <p:spPr>
          <a:xfrm>
            <a:off x="251800" y="4335850"/>
            <a:ext cx="1374900" cy="216600"/>
          </a:xfrm>
          <a:prstGeom prst="rect">
            <a:avLst/>
          </a:prstGeom>
          <a:noFill/>
          <a:ln>
            <a:noFill/>
          </a:ln>
        </p:spPr>
        <p:txBody>
          <a:bodyPr lIns="91425" tIns="91425" rIns="91425" bIns="91425" anchor="t" anchorCtr="0">
            <a:noAutofit/>
          </a:bodyPr>
          <a:lstStyle/>
          <a:p>
            <a:pPr lvl="0">
              <a:spcBef>
                <a:spcPts val="0"/>
              </a:spcBef>
              <a:buNone/>
            </a:pPr>
            <a:r>
              <a:rPr lang="en" sz="600" i="1"/>
              <a:t>Source: Advanced Disposal, 2016</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242062" y="785025"/>
            <a:ext cx="8222100" cy="767700"/>
          </a:xfrm>
          <a:prstGeom prst="rect">
            <a:avLst/>
          </a:prstGeom>
          <a:noFill/>
          <a:ln>
            <a:noFill/>
          </a:ln>
        </p:spPr>
        <p:txBody>
          <a:bodyPr lIns="91425" tIns="91425" rIns="91425" bIns="91425" anchor="b" anchorCtr="0">
            <a:noAutofit/>
          </a:bodyPr>
          <a:lstStyle/>
          <a:p>
            <a:pPr marL="0" marR="0" lvl="0" indent="0" algn="l" rtl="0">
              <a:lnSpc>
                <a:spcPct val="115000"/>
              </a:lnSpc>
              <a:spcBef>
                <a:spcPts val="0"/>
              </a:spcBef>
              <a:spcAft>
                <a:spcPts val="0"/>
              </a:spcAft>
              <a:buClr>
                <a:schemeClr val="dk1"/>
              </a:buClr>
              <a:buSzPct val="25000"/>
              <a:buFont typeface="Arial"/>
              <a:buNone/>
            </a:pPr>
            <a:r>
              <a:rPr lang="en" sz="4800" b="0" i="0" u="none" strike="noStrike" cap="none">
                <a:solidFill>
                  <a:srgbClr val="FFFFFF"/>
                </a:solidFill>
                <a:latin typeface="Impact"/>
                <a:ea typeface="Impact"/>
                <a:cs typeface="Impact"/>
                <a:sym typeface="Impact"/>
              </a:rPr>
              <a:t>Common Recyclables</a:t>
            </a:r>
          </a:p>
        </p:txBody>
      </p:sp>
      <p:sp>
        <p:nvSpPr>
          <p:cNvPr id="153" name="Shape 153"/>
          <p:cNvSpPr txBox="1">
            <a:spLocks noGrp="1"/>
          </p:cNvSpPr>
          <p:nvPr>
            <p:ph type="body" idx="1"/>
          </p:nvPr>
        </p:nvSpPr>
        <p:spPr>
          <a:xfrm>
            <a:off x="883075" y="1270375"/>
            <a:ext cx="7949400" cy="329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2"/>
              </a:buClr>
              <a:buSzPct val="25000"/>
              <a:buFont typeface="Roboto"/>
              <a:buNone/>
            </a:pPr>
            <a:endParaRPr sz="1800" b="0" i="0" u="none" strike="noStrike" cap="none">
              <a:solidFill>
                <a:schemeClr val="lt2"/>
              </a:solidFill>
              <a:latin typeface="Roboto"/>
              <a:ea typeface="Roboto"/>
              <a:cs typeface="Roboto"/>
              <a:sym typeface="Roboto"/>
            </a:endParaRPr>
          </a:p>
          <a:p>
            <a:pPr marL="0" marR="0" lvl="0" indent="0" algn="l" rtl="0">
              <a:lnSpc>
                <a:spcPct val="100000"/>
              </a:lnSpc>
              <a:spcBef>
                <a:spcPts val="1600"/>
              </a:spcBef>
              <a:spcAft>
                <a:spcPts val="0"/>
              </a:spcAft>
              <a:buClr>
                <a:schemeClr val="lt2"/>
              </a:buClr>
              <a:buSzPct val="25000"/>
              <a:buFont typeface="Roboto"/>
              <a:buNone/>
            </a:pPr>
            <a:endParaRPr sz="1800" b="0" i="0" u="none" strike="noStrike" cap="none">
              <a:solidFill>
                <a:schemeClr val="lt2"/>
              </a:solidFill>
              <a:latin typeface="Roboto"/>
              <a:ea typeface="Roboto"/>
              <a:cs typeface="Roboto"/>
              <a:sym typeface="Roboto"/>
            </a:endParaRPr>
          </a:p>
          <a:p>
            <a:pPr marL="0" marR="0" lvl="0" indent="0" algn="l" rtl="0">
              <a:lnSpc>
                <a:spcPct val="100000"/>
              </a:lnSpc>
              <a:spcBef>
                <a:spcPts val="1600"/>
              </a:spcBef>
              <a:spcAft>
                <a:spcPts val="0"/>
              </a:spcAft>
              <a:buClr>
                <a:schemeClr val="lt2"/>
              </a:buClr>
              <a:buSzPct val="25000"/>
              <a:buFont typeface="Roboto"/>
              <a:buNone/>
            </a:pPr>
            <a:endParaRPr sz="1800" b="0" i="0" u="none" strike="noStrike" cap="none">
              <a:solidFill>
                <a:schemeClr val="lt2"/>
              </a:solidFill>
              <a:latin typeface="Times New Roman"/>
              <a:ea typeface="Times New Roman"/>
              <a:cs typeface="Times New Roman"/>
              <a:sym typeface="Times New Roman"/>
            </a:endParaRPr>
          </a:p>
        </p:txBody>
      </p:sp>
      <p:pic>
        <p:nvPicPr>
          <p:cNvPr id="154" name="Shape 154"/>
          <p:cNvPicPr preferRelativeResize="0"/>
          <p:nvPr/>
        </p:nvPicPr>
        <p:blipFill rotWithShape="1">
          <a:blip r:embed="rId3">
            <a:alphaModFix/>
          </a:blip>
          <a:srcRect/>
          <a:stretch/>
        </p:blipFill>
        <p:spPr>
          <a:xfrm>
            <a:off x="213750" y="1829850"/>
            <a:ext cx="8568024" cy="3041224"/>
          </a:xfrm>
          <a:prstGeom prst="rect">
            <a:avLst/>
          </a:prstGeom>
          <a:noFill/>
          <a:ln>
            <a:noFill/>
          </a:ln>
        </p:spPr>
      </p:pic>
      <p:sp>
        <p:nvSpPr>
          <p:cNvPr id="155" name="Shape 155"/>
          <p:cNvSpPr txBox="1">
            <a:spLocks noGrp="1"/>
          </p:cNvSpPr>
          <p:nvPr>
            <p:ph type="sldNum" idx="12"/>
          </p:nvPr>
        </p:nvSpPr>
        <p:spPr>
          <a:xfrm>
            <a:off x="8729015" y="4749898"/>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2"/>
              </a:buClr>
              <a:buSzPct val="25000"/>
              <a:buFont typeface="Roboto"/>
              <a:buNone/>
            </a:pPr>
            <a:fld id="{00000000-1234-1234-1234-123412341234}" type="slidenum">
              <a:rPr lang="en" sz="1400" b="0" i="0" u="none" strike="noStrike" cap="none">
                <a:solidFill>
                  <a:schemeClr val="lt2"/>
                </a:solidFill>
                <a:latin typeface="Roboto"/>
                <a:ea typeface="Roboto"/>
                <a:cs typeface="Roboto"/>
                <a:sym typeface="Roboto"/>
              </a:rPr>
              <a:t>6</a:t>
            </a:fld>
            <a:endParaRPr lang="en" sz="1400" b="0" i="0" u="none" strike="noStrike" cap="none">
              <a:solidFill>
                <a:schemeClr val="lt2"/>
              </a:solidFill>
              <a:latin typeface="Roboto"/>
              <a:ea typeface="Roboto"/>
              <a:cs typeface="Roboto"/>
              <a:sym typeface="Roboto"/>
            </a:endParaRPr>
          </a:p>
        </p:txBody>
      </p:sp>
      <p:sp>
        <p:nvSpPr>
          <p:cNvPr id="156" name="Shape 156"/>
          <p:cNvSpPr txBox="1"/>
          <p:nvPr/>
        </p:nvSpPr>
        <p:spPr>
          <a:xfrm>
            <a:off x="213750" y="4871075"/>
            <a:ext cx="2098200" cy="78900"/>
          </a:xfrm>
          <a:prstGeom prst="rect">
            <a:avLst/>
          </a:prstGeom>
          <a:noFill/>
          <a:ln>
            <a:noFill/>
          </a:ln>
        </p:spPr>
        <p:txBody>
          <a:bodyPr lIns="91425" tIns="91425" rIns="91425" bIns="91425" anchor="t" anchorCtr="0">
            <a:noAutofit/>
          </a:bodyPr>
          <a:lstStyle/>
          <a:p>
            <a:pPr lvl="0">
              <a:spcBef>
                <a:spcPts val="0"/>
              </a:spcBef>
              <a:buNone/>
            </a:pPr>
            <a:r>
              <a:rPr lang="en" sz="600" i="1"/>
              <a:t>Source: Recycle Right, 2016</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lang="en" sz="1400" b="0" i="0" u="none" strike="noStrike" cap="none">
              <a:solidFill>
                <a:srgbClr val="000000"/>
              </a:solidFill>
              <a:latin typeface="Arial"/>
              <a:ea typeface="Arial"/>
              <a:cs typeface="Arial"/>
              <a:sym typeface="Arial"/>
            </a:endParaRPr>
          </a:p>
        </p:txBody>
      </p:sp>
      <p:sp>
        <p:nvSpPr>
          <p:cNvPr id="162" name="Shape 162"/>
          <p:cNvSpPr txBox="1">
            <a:spLocks noGrp="1"/>
          </p:cNvSpPr>
          <p:nvPr>
            <p:ph type="title"/>
          </p:nvPr>
        </p:nvSpPr>
        <p:spPr>
          <a:xfrm>
            <a:off x="475500" y="1258525"/>
            <a:ext cx="8222100" cy="1963500"/>
          </a:xfrm>
          <a:prstGeom prst="rect">
            <a:avLst/>
          </a:prstGeom>
          <a:noFill/>
          <a:ln>
            <a:noFill/>
          </a:ln>
        </p:spPr>
        <p:txBody>
          <a:bodyPr lIns="91425" tIns="91425" rIns="91425" bIns="91425" anchor="b" anchorCtr="0">
            <a:noAutofit/>
          </a:bodyPr>
          <a:lstStyle/>
          <a:p>
            <a:pPr marL="0" marR="0" lvl="0" indent="0" algn="ctr" rtl="0">
              <a:lnSpc>
                <a:spcPct val="115000"/>
              </a:lnSpc>
              <a:spcBef>
                <a:spcPts val="0"/>
              </a:spcBef>
              <a:spcAft>
                <a:spcPts val="0"/>
              </a:spcAft>
              <a:buClr>
                <a:schemeClr val="dk1"/>
              </a:buClr>
              <a:buSzPct val="25000"/>
              <a:buFont typeface="Arial"/>
              <a:buNone/>
            </a:pPr>
            <a:r>
              <a:rPr lang="en" sz="4800" b="0" i="0" u="none" strike="noStrike" cap="none">
                <a:solidFill>
                  <a:srgbClr val="FFFFFF"/>
                </a:solidFill>
                <a:latin typeface="Impact"/>
                <a:ea typeface="Impact"/>
                <a:cs typeface="Impact"/>
                <a:sym typeface="Impact"/>
              </a:rPr>
              <a:t>Genesee County Background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265500" y="1233175"/>
            <a:ext cx="4045199" cy="14823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2"/>
              </a:buClr>
              <a:buSzPct val="25000"/>
              <a:buFont typeface="Roboto"/>
              <a:buNone/>
            </a:pPr>
            <a:endParaRPr sz="3600" b="0" i="0" u="none" strike="noStrike" cap="none">
              <a:solidFill>
                <a:srgbClr val="FFFFFF"/>
              </a:solidFill>
              <a:latin typeface="Impact"/>
              <a:ea typeface="Impact"/>
              <a:cs typeface="Impact"/>
              <a:sym typeface="Impact"/>
            </a:endParaRPr>
          </a:p>
        </p:txBody>
      </p:sp>
      <p:sp>
        <p:nvSpPr>
          <p:cNvPr id="168" name="Shape 168"/>
          <p:cNvSpPr txBox="1">
            <a:spLocks noGrp="1"/>
          </p:cNvSpPr>
          <p:nvPr>
            <p:ph type="body" idx="2"/>
          </p:nvPr>
        </p:nvSpPr>
        <p:spPr>
          <a:xfrm>
            <a:off x="5932650" y="959850"/>
            <a:ext cx="3044100" cy="3223799"/>
          </a:xfrm>
          <a:prstGeom prst="rect">
            <a:avLst/>
          </a:prstGeom>
          <a:noFill/>
          <a:ln>
            <a:noFill/>
          </a:ln>
        </p:spPr>
        <p:txBody>
          <a:bodyPr lIns="91425" tIns="91425" rIns="91425" bIns="91425" anchor="ctr" anchorCtr="0">
            <a:noAutofit/>
          </a:bodyPr>
          <a:lstStyle/>
          <a:p>
            <a:pPr marL="457200" marR="0" lvl="0" indent="-355600" algn="l" rtl="0">
              <a:lnSpc>
                <a:spcPct val="150000"/>
              </a:lnSpc>
              <a:spcBef>
                <a:spcPts val="0"/>
              </a:spcBef>
              <a:spcAft>
                <a:spcPts val="0"/>
              </a:spcAft>
              <a:buClr>
                <a:schemeClr val="lt1"/>
              </a:buClr>
              <a:buSzPct val="100000"/>
              <a:buFont typeface="Arial"/>
              <a:buChar char="●"/>
            </a:pPr>
            <a:r>
              <a:rPr lang="en" sz="2000" b="0" i="0" u="none" strike="noStrike" cap="none">
                <a:solidFill>
                  <a:schemeClr val="lt1"/>
                </a:solidFill>
                <a:latin typeface="Arial"/>
                <a:ea typeface="Arial"/>
                <a:cs typeface="Arial"/>
                <a:sym typeface="Arial"/>
              </a:rPr>
              <a:t>Southeastern Lower Peninsula</a:t>
            </a:r>
          </a:p>
          <a:p>
            <a:pPr marL="457200" marR="0" lvl="0" indent="-355600" algn="l" rtl="0">
              <a:lnSpc>
                <a:spcPct val="150000"/>
              </a:lnSpc>
              <a:spcBef>
                <a:spcPts val="1600"/>
              </a:spcBef>
              <a:spcAft>
                <a:spcPts val="0"/>
              </a:spcAft>
              <a:buClr>
                <a:schemeClr val="lt1"/>
              </a:buClr>
              <a:buSzPct val="100000"/>
              <a:buFont typeface="Arial"/>
              <a:buChar char="●"/>
            </a:pPr>
            <a:r>
              <a:rPr lang="en" sz="2000" b="0" i="0" u="none" strike="noStrike" cap="none">
                <a:solidFill>
                  <a:schemeClr val="lt1"/>
                </a:solidFill>
                <a:latin typeface="Arial"/>
                <a:ea typeface="Arial"/>
                <a:cs typeface="Arial"/>
                <a:sym typeface="Arial"/>
              </a:rPr>
              <a:t>648 </a:t>
            </a:r>
            <a:r>
              <a:rPr lang="en" sz="2000">
                <a:latin typeface="Arial"/>
                <a:ea typeface="Arial"/>
                <a:cs typeface="Arial"/>
                <a:sym typeface="Arial"/>
              </a:rPr>
              <a:t>S</a:t>
            </a:r>
            <a:r>
              <a:rPr lang="en" sz="2000" b="0" i="0" u="none" strike="noStrike" cap="none">
                <a:solidFill>
                  <a:schemeClr val="lt1"/>
                </a:solidFill>
                <a:latin typeface="Arial"/>
                <a:ea typeface="Arial"/>
                <a:cs typeface="Arial"/>
                <a:sym typeface="Arial"/>
              </a:rPr>
              <a:t>quare </a:t>
            </a:r>
            <a:r>
              <a:rPr lang="en" sz="2000">
                <a:latin typeface="Arial"/>
                <a:ea typeface="Arial"/>
                <a:cs typeface="Arial"/>
                <a:sym typeface="Arial"/>
              </a:rPr>
              <a:t>M</a:t>
            </a:r>
            <a:r>
              <a:rPr lang="en" sz="2000" b="0" i="0" u="none" strike="noStrike" cap="none">
                <a:solidFill>
                  <a:schemeClr val="lt1"/>
                </a:solidFill>
                <a:latin typeface="Arial"/>
                <a:ea typeface="Arial"/>
                <a:cs typeface="Arial"/>
                <a:sym typeface="Arial"/>
              </a:rPr>
              <a:t>iles </a:t>
            </a:r>
          </a:p>
          <a:p>
            <a:pPr marL="457200" marR="0" lvl="0" indent="-355600" algn="l" rtl="0">
              <a:lnSpc>
                <a:spcPct val="150000"/>
              </a:lnSpc>
              <a:spcBef>
                <a:spcPts val="1600"/>
              </a:spcBef>
              <a:spcAft>
                <a:spcPts val="0"/>
              </a:spcAft>
              <a:buClr>
                <a:schemeClr val="lt1"/>
              </a:buClr>
              <a:buSzPct val="100000"/>
              <a:buFont typeface="Arial"/>
              <a:buChar char="●"/>
            </a:pPr>
            <a:r>
              <a:rPr lang="en" sz="2000" b="0" i="0" u="none" strike="noStrike" cap="none">
                <a:solidFill>
                  <a:schemeClr val="lt1"/>
                </a:solidFill>
                <a:latin typeface="Arial"/>
                <a:ea typeface="Arial"/>
                <a:cs typeface="Arial"/>
                <a:sym typeface="Arial"/>
              </a:rPr>
              <a:t>17 </a:t>
            </a:r>
            <a:r>
              <a:rPr lang="en" sz="2000">
                <a:latin typeface="Arial"/>
                <a:ea typeface="Arial"/>
                <a:cs typeface="Arial"/>
                <a:sym typeface="Arial"/>
              </a:rPr>
              <a:t>T</a:t>
            </a:r>
            <a:r>
              <a:rPr lang="en" sz="2000" b="0" i="0" u="none" strike="noStrike" cap="none">
                <a:solidFill>
                  <a:schemeClr val="lt1"/>
                </a:solidFill>
                <a:latin typeface="Arial"/>
                <a:ea typeface="Arial"/>
                <a:cs typeface="Arial"/>
                <a:sym typeface="Arial"/>
              </a:rPr>
              <a:t>ownships</a:t>
            </a:r>
          </a:p>
          <a:p>
            <a:pPr marL="457200" marR="0" lvl="0" indent="-355600" algn="l" rtl="0">
              <a:lnSpc>
                <a:spcPct val="150000"/>
              </a:lnSpc>
              <a:spcBef>
                <a:spcPts val="1600"/>
              </a:spcBef>
              <a:spcAft>
                <a:spcPts val="0"/>
              </a:spcAft>
              <a:buClr>
                <a:schemeClr val="lt1"/>
              </a:buClr>
              <a:buSzPct val="100000"/>
              <a:buFont typeface="Arial"/>
              <a:buChar char="●"/>
            </a:pPr>
            <a:r>
              <a:rPr lang="en" sz="2000" b="0" i="0" u="none" strike="noStrike" cap="none">
                <a:solidFill>
                  <a:schemeClr val="lt1"/>
                </a:solidFill>
                <a:latin typeface="Arial"/>
                <a:ea typeface="Arial"/>
                <a:cs typeface="Arial"/>
                <a:sym typeface="Arial"/>
              </a:rPr>
              <a:t>11 </a:t>
            </a:r>
            <a:r>
              <a:rPr lang="en" sz="2000">
                <a:latin typeface="Arial"/>
                <a:ea typeface="Arial"/>
                <a:cs typeface="Arial"/>
                <a:sym typeface="Arial"/>
              </a:rPr>
              <a:t>C</a:t>
            </a:r>
            <a:r>
              <a:rPr lang="en" sz="2000" b="0" i="0" u="none" strike="noStrike" cap="none">
                <a:solidFill>
                  <a:schemeClr val="lt1"/>
                </a:solidFill>
                <a:latin typeface="Arial"/>
                <a:ea typeface="Arial"/>
                <a:cs typeface="Arial"/>
                <a:sym typeface="Arial"/>
              </a:rPr>
              <a:t>ities</a:t>
            </a:r>
          </a:p>
          <a:p>
            <a:pPr marL="457200" marR="0" lvl="0" indent="-355600" algn="l" rtl="0">
              <a:lnSpc>
                <a:spcPct val="150000"/>
              </a:lnSpc>
              <a:spcBef>
                <a:spcPts val="1600"/>
              </a:spcBef>
              <a:spcAft>
                <a:spcPts val="0"/>
              </a:spcAft>
              <a:buClr>
                <a:schemeClr val="lt1"/>
              </a:buClr>
              <a:buSzPct val="100000"/>
              <a:buFont typeface="Arial"/>
              <a:buChar char="●"/>
            </a:pPr>
            <a:r>
              <a:rPr lang="en" sz="2000" b="0" i="0" u="none" strike="noStrike" cap="none">
                <a:solidFill>
                  <a:schemeClr val="lt1"/>
                </a:solidFill>
                <a:latin typeface="Arial"/>
                <a:ea typeface="Arial"/>
                <a:cs typeface="Arial"/>
                <a:sym typeface="Arial"/>
              </a:rPr>
              <a:t>5 </a:t>
            </a:r>
            <a:r>
              <a:rPr lang="en" sz="2000">
                <a:latin typeface="Arial"/>
                <a:ea typeface="Arial"/>
                <a:cs typeface="Arial"/>
                <a:sym typeface="Arial"/>
              </a:rPr>
              <a:t>V</a:t>
            </a:r>
            <a:r>
              <a:rPr lang="en" sz="2000" b="0" i="0" u="none" strike="noStrike" cap="none">
                <a:solidFill>
                  <a:schemeClr val="lt1"/>
                </a:solidFill>
                <a:latin typeface="Arial"/>
                <a:ea typeface="Arial"/>
                <a:cs typeface="Arial"/>
                <a:sym typeface="Arial"/>
              </a:rPr>
              <a:t>illages</a:t>
            </a:r>
          </a:p>
        </p:txBody>
      </p:sp>
      <p:pic>
        <p:nvPicPr>
          <p:cNvPr id="169" name="Shape 169"/>
          <p:cNvPicPr preferRelativeResize="0"/>
          <p:nvPr/>
        </p:nvPicPr>
        <p:blipFill rotWithShape="1">
          <a:blip r:embed="rId3">
            <a:alphaModFix/>
          </a:blip>
          <a:srcRect r="-27828"/>
          <a:stretch/>
        </p:blipFill>
        <p:spPr>
          <a:xfrm>
            <a:off x="-34000" y="0"/>
            <a:ext cx="7350349" cy="5143499"/>
          </a:xfrm>
          <a:prstGeom prst="rect">
            <a:avLst/>
          </a:prstGeom>
          <a:noFill/>
          <a:ln>
            <a:noFill/>
          </a:ln>
        </p:spPr>
      </p:pic>
      <p:sp>
        <p:nvSpPr>
          <p:cNvPr id="170" name="Shape 170"/>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8</a:t>
            </a:fld>
            <a:endParaRPr lang="en" sz="1400" b="0" i="0" u="none" strike="noStrike" cap="none">
              <a:solidFill>
                <a:schemeClr val="lt1"/>
              </a:solidFill>
              <a:latin typeface="Arial"/>
              <a:ea typeface="Arial"/>
              <a:cs typeface="Arial"/>
              <a:sym typeface="Arial"/>
            </a:endParaRPr>
          </a:p>
        </p:txBody>
      </p:sp>
      <p:sp>
        <p:nvSpPr>
          <p:cNvPr id="171" name="Shape 171"/>
          <p:cNvSpPr txBox="1"/>
          <p:nvPr/>
        </p:nvSpPr>
        <p:spPr>
          <a:xfrm>
            <a:off x="142875" y="4858525"/>
            <a:ext cx="1588200" cy="230700"/>
          </a:xfrm>
          <a:prstGeom prst="rect">
            <a:avLst/>
          </a:prstGeom>
          <a:noFill/>
          <a:ln>
            <a:noFill/>
          </a:ln>
        </p:spPr>
        <p:txBody>
          <a:bodyPr lIns="91425" tIns="91425" rIns="91425" bIns="91425" anchor="t" anchorCtr="0">
            <a:noAutofit/>
          </a:bodyPr>
          <a:lstStyle/>
          <a:p>
            <a:pPr lvl="0">
              <a:spcBef>
                <a:spcPts val="0"/>
              </a:spcBef>
              <a:buNone/>
            </a:pPr>
            <a:r>
              <a:rPr lang="en" sz="600" i="1"/>
              <a:t>Source: Arkvan, 2007</a:t>
            </a:r>
          </a:p>
          <a:p>
            <a:pPr lvl="0">
              <a:spcBef>
                <a:spcPts val="0"/>
              </a:spcBef>
              <a:buNone/>
            </a:pPr>
            <a:endParaRPr sz="60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19825" y="744500"/>
            <a:ext cx="8222100" cy="767700"/>
          </a:xfrm>
          <a:prstGeom prst="rect">
            <a:avLst/>
          </a:prstGeom>
          <a:noFill/>
          <a:ln>
            <a:noFill/>
          </a:ln>
        </p:spPr>
        <p:txBody>
          <a:bodyPr lIns="91425" tIns="91425" rIns="91425" bIns="91425" anchor="b" anchorCtr="0">
            <a:noAutofit/>
          </a:bodyPr>
          <a:lstStyle/>
          <a:p>
            <a:pPr marL="0" marR="0" lvl="0" indent="0" algn="l" rtl="0">
              <a:lnSpc>
                <a:spcPct val="115000"/>
              </a:lnSpc>
              <a:spcBef>
                <a:spcPts val="0"/>
              </a:spcBef>
              <a:spcAft>
                <a:spcPts val="0"/>
              </a:spcAft>
              <a:buClr>
                <a:schemeClr val="dk1"/>
              </a:buClr>
              <a:buSzPct val="25000"/>
              <a:buFont typeface="Arial"/>
              <a:buNone/>
            </a:pPr>
            <a:r>
              <a:rPr lang="en" sz="3600" b="0" i="0" u="none" strike="noStrike" cap="none">
                <a:solidFill>
                  <a:srgbClr val="FFFFFF"/>
                </a:solidFill>
                <a:latin typeface="Impact"/>
                <a:ea typeface="Impact"/>
                <a:cs typeface="Impact"/>
                <a:sym typeface="Impact"/>
              </a:rPr>
              <a:t>Socioeconomic Profile</a:t>
            </a:r>
          </a:p>
        </p:txBody>
      </p:sp>
      <p:sp>
        <p:nvSpPr>
          <p:cNvPr id="177" name="Shape 177"/>
          <p:cNvSpPr txBox="1">
            <a:spLocks noGrp="1"/>
          </p:cNvSpPr>
          <p:nvPr>
            <p:ph type="body" idx="1"/>
          </p:nvPr>
        </p:nvSpPr>
        <p:spPr>
          <a:xfrm>
            <a:off x="744600" y="1845025"/>
            <a:ext cx="7949400" cy="2850600"/>
          </a:xfrm>
          <a:prstGeom prst="rect">
            <a:avLst/>
          </a:prstGeom>
          <a:noFill/>
          <a:ln>
            <a:noFill/>
          </a:ln>
        </p:spPr>
        <p:txBody>
          <a:bodyPr lIns="91425" tIns="91425" rIns="91425" bIns="91425" anchor="t" anchorCtr="0">
            <a:noAutofit/>
          </a:bodyPr>
          <a:lstStyle/>
          <a:p>
            <a:pPr marR="0" lvl="0" algn="l" rtl="0">
              <a:lnSpc>
                <a:spcPct val="200000"/>
              </a:lnSpc>
              <a:spcBef>
                <a:spcPts val="0"/>
              </a:spcBef>
              <a:spcAft>
                <a:spcPts val="0"/>
              </a:spcAft>
              <a:buNone/>
            </a:pPr>
            <a:endParaRPr dirty="0"/>
          </a:p>
          <a:p>
            <a:pPr marL="457200" marR="0" lvl="0" indent="-114300" algn="l" rtl="0">
              <a:lnSpc>
                <a:spcPct val="200000"/>
              </a:lnSpc>
              <a:spcBef>
                <a:spcPts val="0"/>
              </a:spcBef>
              <a:spcAft>
                <a:spcPts val="0"/>
              </a:spcAft>
              <a:buClr>
                <a:srgbClr val="000000"/>
              </a:buClr>
              <a:buFont typeface="Arial"/>
              <a:buChar char="●"/>
            </a:pPr>
            <a:r>
              <a:rPr lang="en-US" sz="2000" b="0" i="0" u="none" strike="noStrike" cap="none" dirty="0" smtClean="0">
                <a:solidFill>
                  <a:srgbClr val="000000"/>
                </a:solidFill>
                <a:latin typeface="Arial"/>
                <a:ea typeface="Arial"/>
                <a:cs typeface="Arial"/>
                <a:sym typeface="Arial"/>
              </a:rPr>
              <a:t> </a:t>
            </a:r>
            <a:r>
              <a:rPr lang="en" sz="2000" b="0" i="0" u="none" strike="noStrike" cap="none" dirty="0" smtClean="0">
                <a:solidFill>
                  <a:srgbClr val="000000"/>
                </a:solidFill>
                <a:latin typeface="Arial"/>
                <a:ea typeface="Arial"/>
                <a:cs typeface="Arial"/>
                <a:sym typeface="Arial"/>
              </a:rPr>
              <a:t>Age </a:t>
            </a:r>
            <a:r>
              <a:rPr lang="en" sz="2000" b="0" i="0" u="none" strike="noStrike" cap="none" dirty="0">
                <a:solidFill>
                  <a:srgbClr val="000000"/>
                </a:solidFill>
                <a:latin typeface="Arial"/>
                <a:ea typeface="Arial"/>
                <a:cs typeface="Arial"/>
                <a:sym typeface="Arial"/>
              </a:rPr>
              <a:t>Distribution</a:t>
            </a:r>
          </a:p>
          <a:p>
            <a:pPr marL="457200" marR="0" lvl="0" indent="-114300" algn="l" rtl="0">
              <a:lnSpc>
                <a:spcPct val="200000"/>
              </a:lnSpc>
              <a:spcBef>
                <a:spcPts val="0"/>
              </a:spcBef>
              <a:spcAft>
                <a:spcPts val="0"/>
              </a:spcAft>
              <a:buClr>
                <a:srgbClr val="000000"/>
              </a:buClr>
              <a:buFont typeface="Arial"/>
              <a:buChar char="●"/>
            </a:pPr>
            <a:r>
              <a:rPr lang="en-US" sz="2000" b="0" i="0" u="none" strike="noStrike" cap="none" dirty="0" smtClean="0">
                <a:solidFill>
                  <a:srgbClr val="000000"/>
                </a:solidFill>
                <a:latin typeface="Arial"/>
                <a:ea typeface="Arial"/>
                <a:cs typeface="Arial"/>
                <a:sym typeface="Arial"/>
              </a:rPr>
              <a:t> </a:t>
            </a:r>
            <a:r>
              <a:rPr lang="en" sz="2000" b="0" i="0" u="none" strike="noStrike" cap="none" dirty="0" smtClean="0">
                <a:solidFill>
                  <a:srgbClr val="000000"/>
                </a:solidFill>
                <a:latin typeface="Arial"/>
                <a:ea typeface="Arial"/>
                <a:cs typeface="Arial"/>
                <a:sym typeface="Arial"/>
              </a:rPr>
              <a:t>Median </a:t>
            </a:r>
            <a:r>
              <a:rPr lang="en" sz="2000" b="0" i="0" u="none" strike="noStrike" cap="none" dirty="0">
                <a:solidFill>
                  <a:srgbClr val="000000"/>
                </a:solidFill>
                <a:latin typeface="Arial"/>
                <a:ea typeface="Arial"/>
                <a:cs typeface="Arial"/>
                <a:sym typeface="Arial"/>
              </a:rPr>
              <a:t>Household Incomes</a:t>
            </a:r>
          </a:p>
          <a:p>
            <a:pPr marL="457200" marR="0" lvl="0" indent="-114300" algn="l" rtl="0">
              <a:lnSpc>
                <a:spcPct val="200000"/>
              </a:lnSpc>
              <a:spcBef>
                <a:spcPts val="0"/>
              </a:spcBef>
              <a:spcAft>
                <a:spcPts val="0"/>
              </a:spcAft>
              <a:buClr>
                <a:srgbClr val="000000"/>
              </a:buClr>
              <a:buFont typeface="Arial"/>
              <a:buChar char="●"/>
            </a:pPr>
            <a:r>
              <a:rPr lang="en-US" sz="2000" dirty="0" smtClean="0">
                <a:solidFill>
                  <a:srgbClr val="000000"/>
                </a:solidFill>
                <a:latin typeface="Arial"/>
                <a:ea typeface="Arial"/>
                <a:cs typeface="Arial"/>
                <a:sym typeface="Arial"/>
              </a:rPr>
              <a:t> </a:t>
            </a:r>
            <a:r>
              <a:rPr lang="en" sz="2000" dirty="0" smtClean="0">
                <a:solidFill>
                  <a:srgbClr val="000000"/>
                </a:solidFill>
                <a:latin typeface="Arial"/>
                <a:ea typeface="Arial"/>
                <a:cs typeface="Arial"/>
                <a:sym typeface="Arial"/>
              </a:rPr>
              <a:t>Education </a:t>
            </a:r>
            <a:r>
              <a:rPr lang="en" sz="2000" dirty="0">
                <a:solidFill>
                  <a:srgbClr val="000000"/>
                </a:solidFill>
                <a:latin typeface="Arial"/>
                <a:ea typeface="Arial"/>
                <a:cs typeface="Arial"/>
                <a:sym typeface="Arial"/>
              </a:rPr>
              <a:t>Attainment </a:t>
            </a:r>
          </a:p>
          <a:p>
            <a:pPr marL="0" marR="0" lvl="0" indent="0" algn="l" rtl="0">
              <a:lnSpc>
                <a:spcPct val="100000"/>
              </a:lnSpc>
              <a:spcBef>
                <a:spcPts val="0"/>
              </a:spcBef>
              <a:spcAft>
                <a:spcPts val="0"/>
              </a:spcAft>
              <a:buClr>
                <a:schemeClr val="lt2"/>
              </a:buClr>
              <a:buSzPct val="25000"/>
              <a:buFont typeface="Roboto"/>
              <a:buNone/>
            </a:pPr>
            <a:endParaRPr sz="2000" b="0" i="0" u="none" strike="noStrike" cap="none" dirty="0">
              <a:solidFill>
                <a:schemeClr val="lt2"/>
              </a:solidFill>
              <a:latin typeface="Roboto"/>
              <a:ea typeface="Roboto"/>
              <a:cs typeface="Roboto"/>
              <a:sym typeface="Roboto"/>
            </a:endParaRPr>
          </a:p>
          <a:p>
            <a:pPr marL="0" marR="0" lvl="0" indent="0" algn="l" rtl="0">
              <a:lnSpc>
                <a:spcPct val="100000"/>
              </a:lnSpc>
              <a:spcBef>
                <a:spcPts val="1600"/>
              </a:spcBef>
              <a:spcAft>
                <a:spcPts val="0"/>
              </a:spcAft>
              <a:buClr>
                <a:schemeClr val="lt2"/>
              </a:buClr>
              <a:buSzPct val="25000"/>
              <a:buFont typeface="Roboto"/>
              <a:buNone/>
            </a:pPr>
            <a:endParaRPr sz="2000" b="0" i="0" u="none" strike="noStrike" cap="none" dirty="0">
              <a:solidFill>
                <a:schemeClr val="lt2"/>
              </a:solidFill>
              <a:latin typeface="Times New Roman"/>
              <a:ea typeface="Times New Roman"/>
              <a:cs typeface="Times New Roman"/>
              <a:sym typeface="Times New Roman"/>
            </a:endParaRPr>
          </a:p>
        </p:txBody>
      </p:sp>
      <p:sp>
        <p:nvSpPr>
          <p:cNvPr id="178" name="Shape 178"/>
          <p:cNvSpPr txBox="1">
            <a:spLocks noGrp="1"/>
          </p:cNvSpPr>
          <p:nvPr>
            <p:ph type="sldNum" idx="12"/>
          </p:nvPr>
        </p:nvSpPr>
        <p:spPr>
          <a:xfrm>
            <a:off x="8523540" y="4695623"/>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2"/>
              </a:buClr>
              <a:buSzPct val="25000"/>
              <a:buFont typeface="Roboto"/>
              <a:buNone/>
            </a:pPr>
            <a:fld id="{00000000-1234-1234-1234-123412341234}" type="slidenum">
              <a:rPr lang="en" sz="1400" b="0" i="0" u="none" strike="noStrike" cap="none">
                <a:solidFill>
                  <a:schemeClr val="lt2"/>
                </a:solidFill>
                <a:latin typeface="Roboto"/>
                <a:ea typeface="Roboto"/>
                <a:cs typeface="Roboto"/>
                <a:sym typeface="Roboto"/>
              </a:rPr>
              <a:t>9</a:t>
            </a:fld>
            <a:endParaRPr lang="en" sz="1400" b="0" i="0" u="none" strike="noStrike" cap="none">
              <a:solidFill>
                <a:schemeClr val="lt2"/>
              </a:solidFill>
              <a:latin typeface="Roboto"/>
              <a:ea typeface="Roboto"/>
              <a:cs typeface="Roboto"/>
              <a:sym typeface="Roboto"/>
            </a:endParaRP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879</Words>
  <Application>Microsoft Macintosh PowerPoint</Application>
  <PresentationFormat>On-screen Show (16:9)</PresentationFormat>
  <Paragraphs>234</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Calibri</vt:lpstr>
      <vt:lpstr>Impact</vt:lpstr>
      <vt:lpstr>Roboto</vt:lpstr>
      <vt:lpstr>Times New Roman</vt:lpstr>
      <vt:lpstr>Verdana</vt:lpstr>
      <vt:lpstr>Arial</vt:lpstr>
      <vt:lpstr>simple-light-2</vt:lpstr>
      <vt:lpstr>material</vt:lpstr>
      <vt:lpstr> Genesee County:  Material Recovery Facility Feasibility Study </vt:lpstr>
      <vt:lpstr>Introduction</vt:lpstr>
      <vt:lpstr>This Presentation Will Cover </vt:lpstr>
      <vt:lpstr>PowerPoint Presentation</vt:lpstr>
      <vt:lpstr>PowerPoint Presentation</vt:lpstr>
      <vt:lpstr>Common Recyclables</vt:lpstr>
      <vt:lpstr>Genesee County Background</vt:lpstr>
      <vt:lpstr>PowerPoint Presentation</vt:lpstr>
      <vt:lpstr>Socioeconomic Profile</vt:lpstr>
      <vt:lpstr>Age Distribution</vt:lpstr>
      <vt:lpstr>Median Household Income</vt:lpstr>
      <vt:lpstr>Education Attainment </vt:lpstr>
      <vt:lpstr>Who Recycles </vt:lpstr>
      <vt:lpstr>Municipalities in Genesee County</vt:lpstr>
      <vt:lpstr>Genesee County Results</vt:lpstr>
      <vt:lpstr>Recycling Rates</vt:lpstr>
      <vt:lpstr>City of Flint’s Influence on Genesee County Recycling </vt:lpstr>
      <vt:lpstr>Projected Genesee County Recycled Tonnage</vt:lpstr>
      <vt:lpstr>Case Studies </vt:lpstr>
      <vt:lpstr>MRF’s</vt:lpstr>
      <vt:lpstr>  MRF Transferable Data</vt:lpstr>
      <vt:lpstr>Genesee County MRF Transferable Data</vt:lpstr>
      <vt:lpstr>Education Programs</vt:lpstr>
      <vt:lpstr>Business Models</vt:lpstr>
      <vt:lpstr>Recommendations</vt:lpstr>
      <vt:lpstr>MRF Site Characteristics</vt:lpstr>
      <vt:lpstr>Facility</vt:lpstr>
      <vt:lpstr>Education Strategy</vt:lpstr>
      <vt:lpstr>Cost Recovery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Genesee County:  Material Recovery Facility Feasibility Study </dc:title>
  <cp:lastModifiedBy>greg porretto</cp:lastModifiedBy>
  <cp:revision>2</cp:revision>
  <dcterms:modified xsi:type="dcterms:W3CDTF">2016-05-03T15:24:27Z</dcterms:modified>
</cp:coreProperties>
</file>