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458" y="-3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27F02-36E0-439D-98C2-BC2BB6D5C9BA}" type="datetimeFigureOut">
              <a:rPr lang="en-US" smtClean="0"/>
              <a:pPr/>
              <a:t>10/9/2012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30607-9B7F-40DC-B7AE-3464FD80592A}" type="slidenum">
              <a:rPr lang="en-US" smtClean="0"/>
              <a:pPr/>
              <a:t>‹#›</a:t>
            </a:fld>
            <a:endParaRPr lang="en-US" dirty="0"/>
          </a:p>
        </p:txBody>
      </p:sp>
    </p:spTree>
    <p:extLst>
      <p:ext uri="{BB962C8B-B14F-4D97-AF65-F5344CB8AC3E}">
        <p14:creationId xmlns:p14="http://schemas.microsoft.com/office/powerpoint/2010/main" xmlns="" val="221112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030607-9B7F-40DC-B7AE-3464FD80592A}"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30607-9B7F-40DC-B7AE-3464FD80592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E1B1-2721-481B-BCD7-00FCCA754B20}" type="datetimeFigureOut">
              <a:rPr lang="en-US" smtClean="0"/>
              <a:pPr/>
              <a:t>10/9/2012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F2F177-E7EF-4353-A0E9-4E6B7129C64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6E1B1-2721-481B-BCD7-00FCCA754B20}" type="datetimeFigureOut">
              <a:rPr lang="en-US" smtClean="0"/>
              <a:pPr/>
              <a:t>10/9/2012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2F177-E7EF-4353-A0E9-4E6B7129C64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po Map.pn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4000" b="1" dirty="0" smtClean="0"/>
              <a:t>Development Trends and Developers in </a:t>
            </a:r>
            <a:br>
              <a:rPr lang="en-US" sz="4000" b="1" dirty="0" smtClean="0"/>
            </a:br>
            <a:r>
              <a:rPr lang="en-US" sz="4000" b="1" dirty="0" smtClean="0"/>
              <a:t>Midtown Detroit</a:t>
            </a:r>
            <a:br>
              <a:rPr lang="en-US" sz="4000" b="1" dirty="0" smtClean="0"/>
            </a:br>
            <a:endParaRPr lang="en-US" sz="4000" dirty="0"/>
          </a:p>
        </p:txBody>
      </p:sp>
      <p:sp>
        <p:nvSpPr>
          <p:cNvPr id="3" name="Subtitle 2"/>
          <p:cNvSpPr>
            <a:spLocks noGrp="1"/>
          </p:cNvSpPr>
          <p:nvPr>
            <p:ph type="subTitle" idx="1"/>
          </p:nvPr>
        </p:nvSpPr>
        <p:spPr/>
        <p:txBody>
          <a:bodyPr wrap="square">
            <a:spAutoFit/>
          </a:bodyPr>
          <a:lstStyle/>
          <a:p>
            <a:r>
              <a:rPr lang="en-US" sz="2600" b="1" dirty="0" smtClean="0">
                <a:solidFill>
                  <a:srgbClr val="757575"/>
                </a:solidFill>
                <a:latin typeface="+mj-lt"/>
              </a:rPr>
              <a:t>Rayman Mohamed</a:t>
            </a:r>
          </a:p>
          <a:p>
            <a:r>
              <a:rPr lang="en-US" sz="2600" b="1" dirty="0" smtClean="0">
                <a:solidFill>
                  <a:srgbClr val="757575"/>
                </a:solidFill>
                <a:latin typeface="+mj-lt"/>
              </a:rPr>
              <a:t>Wayne State University</a:t>
            </a:r>
          </a:p>
          <a:p>
            <a:r>
              <a:rPr lang="en-US" sz="2600" b="1" dirty="0" smtClean="0">
                <a:solidFill>
                  <a:srgbClr val="757575"/>
                </a:solidFill>
                <a:latin typeface="+mj-lt"/>
              </a:rPr>
              <a:t>Department of Urban Studies and Planning</a:t>
            </a:r>
          </a:p>
          <a:p>
            <a:endParaRPr lang="en-US" sz="1800" dirty="0" smtClean="0">
              <a:solidFill>
                <a:srgbClr val="757575"/>
              </a:solidFill>
            </a:endParaRPr>
          </a:p>
          <a:p>
            <a:r>
              <a:rPr lang="en-US" sz="1800" b="1" dirty="0" smtClean="0">
                <a:solidFill>
                  <a:srgbClr val="757575"/>
                </a:solidFill>
                <a:latin typeface="+mj-lt"/>
              </a:rPr>
              <a:t>joined by </a:t>
            </a:r>
          </a:p>
          <a:p>
            <a:endParaRPr lang="en-US" sz="1800" dirty="0" smtClean="0">
              <a:solidFill>
                <a:srgbClr val="757575"/>
              </a:solidFill>
              <a:latin typeface="+mj-lt"/>
            </a:endParaRPr>
          </a:p>
          <a:p>
            <a:r>
              <a:rPr lang="en-US" sz="2400" b="1" dirty="0" smtClean="0">
                <a:solidFill>
                  <a:srgbClr val="757575"/>
                </a:solidFill>
                <a:latin typeface="+mj-lt"/>
              </a:rPr>
              <a:t>Robin Boyle</a:t>
            </a:r>
          </a:p>
          <a:p>
            <a:r>
              <a:rPr lang="en-US" sz="2400" b="1" dirty="0" smtClean="0">
                <a:solidFill>
                  <a:srgbClr val="757575"/>
                </a:solidFill>
                <a:latin typeface="+mj-lt"/>
              </a:rPr>
              <a:t>Chair, Urban Studies and Planning</a:t>
            </a:r>
            <a:endParaRPr lang="en-US" sz="2800" b="1" dirty="0">
              <a:solidFill>
                <a:srgbClr val="757575"/>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7924800" cy="868362"/>
          </a:xfrm>
        </p:spPr>
        <p:txBody>
          <a:bodyPr/>
          <a:lstStyle/>
          <a:p>
            <a:r>
              <a:rPr lang="en-US" sz="3000" dirty="0" smtClean="0"/>
              <a:t>Location of Recipients in Midtown</a:t>
            </a:r>
            <a:endParaRPr lang="en-US" sz="3000" dirty="0"/>
          </a:p>
        </p:txBody>
      </p:sp>
      <p:pic>
        <p:nvPicPr>
          <p:cNvPr id="6" name="Picture 5" descr="The Map shows the locations where incentives were provided in 2011 and 2012 to encourage people to live in Midtown.  There are 3 clusters where incentives were most widely provided.  Census track 5339 in the North West, track 5180 in the East, and tracks 5204 and 5203 in the South West"/>
          <p:cNvPicPr>
            <a:picLocks noChangeAspect="1"/>
          </p:cNvPicPr>
          <p:nvPr/>
        </p:nvPicPr>
        <p:blipFill>
          <a:blip r:embed="rId3" cstate="print"/>
          <a:stretch>
            <a:fillRect/>
          </a:stretch>
        </p:blipFill>
        <p:spPr>
          <a:xfrm>
            <a:off x="1140779" y="762000"/>
            <a:ext cx="6860221" cy="57164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44562"/>
          </a:xfrm>
        </p:spPr>
        <p:txBody>
          <a:bodyPr>
            <a:normAutofit/>
          </a:bodyPr>
          <a:lstStyle/>
          <a:p>
            <a:r>
              <a:rPr lang="en-US" sz="3000" dirty="0" smtClean="0"/>
              <a:t>Unique Locations of Recipients and Building Permits</a:t>
            </a:r>
            <a:endParaRPr lang="en-US" sz="3000" dirty="0"/>
          </a:p>
        </p:txBody>
      </p:sp>
      <p:pic>
        <p:nvPicPr>
          <p:cNvPr id="5" name="Picture 4" descr="The map shows the locations of unique properties where incentives were provided to encourage living in Midtown and the locations that were issued building permits between 2006 and 2011 (not including NSP properties). The two largest groupings of unique locations where residences received incentives for moving to or mainting residence are census tracks 5180 in the East and 5204 and 5203 in the South West.  There are also a small amount scattered in the North West in tracks 5326 and 5339.  The locations of properties that were issued building permits between 2006 and 2011 is concentrated in the Southern half of Midtown.  More specifically, tracks 5225, 5173, 5204, and 5203.&#10;"/>
          <p:cNvPicPr>
            <a:picLocks noChangeAspect="1"/>
          </p:cNvPicPr>
          <p:nvPr/>
        </p:nvPicPr>
        <p:blipFill>
          <a:blip r:embed="rId3" cstate="print"/>
          <a:stretch>
            <a:fillRect/>
          </a:stretch>
        </p:blipFill>
        <p:spPr>
          <a:xfrm>
            <a:off x="914400" y="838200"/>
            <a:ext cx="7214764" cy="571640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Lessons?</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 of Census Tracks in Midtown.  From left to right in the North the tracks are: 5326, 5339, 5119, 5112.  From left to right in the Center 5202, 5204, 5203, 5108, 5175 and from Left to Right in the South: 5225, 5173.&#10;"/>
          <p:cNvPicPr>
            <a:picLocks noChangeAspect="1"/>
          </p:cNvPicPr>
          <p:nvPr/>
        </p:nvPicPr>
        <p:blipFill>
          <a:blip r:embed="rId3" cstate="print"/>
          <a:stretch>
            <a:fillRect/>
          </a:stretch>
        </p:blipFill>
        <p:spPr>
          <a:xfrm>
            <a:off x="1524000" y="381000"/>
            <a:ext cx="6034287" cy="58771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map shows the concentrations of Non-NSP permits and NSP permits between 2006 and 2011.  The NSP permits are concentrated in the northern half of Midtown and the Non-NSP permits are spread thoughout the southern half of Midtown"/>
          <p:cNvPicPr>
            <a:picLocks noChangeAspect="1"/>
          </p:cNvPicPr>
          <p:nvPr/>
        </p:nvPicPr>
        <p:blipFill>
          <a:blip r:embed="rId3" cstate="print"/>
          <a:stretch>
            <a:fillRect/>
          </a:stretch>
        </p:blipFill>
        <p:spPr>
          <a:xfrm>
            <a:off x="1295400" y="1295400"/>
            <a:ext cx="6311404" cy="5259094"/>
          </a:xfrm>
          <a:prstGeom prst="rect">
            <a:avLst/>
          </a:prstGeom>
        </p:spPr>
      </p:pic>
      <p:sp>
        <p:nvSpPr>
          <p:cNvPr id="8" name="Title 7"/>
          <p:cNvSpPr>
            <a:spLocks noGrp="1"/>
          </p:cNvSpPr>
          <p:nvPr>
            <p:ph type="title"/>
          </p:nvPr>
        </p:nvSpPr>
        <p:spPr>
          <a:xfrm>
            <a:off x="457200" y="198438"/>
            <a:ext cx="8229600" cy="792162"/>
          </a:xfrm>
        </p:spPr>
        <p:txBody>
          <a:bodyPr>
            <a:normAutofit/>
          </a:bodyPr>
          <a:lstStyle/>
          <a:p>
            <a:r>
              <a:rPr lang="en-US" sz="3000" dirty="0" smtClean="0"/>
              <a:t>Recent Developments in Midtown, 2006 - 2011</a:t>
            </a:r>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000" dirty="0" smtClean="0"/>
              <a:t> Building permit activity in </a:t>
            </a:r>
            <a:br>
              <a:rPr lang="en-US" sz="3000" dirty="0" smtClean="0"/>
            </a:br>
            <a:r>
              <a:rPr lang="en-US" sz="3000" dirty="0" smtClean="0"/>
              <a:t>Detroit and Midtown</a:t>
            </a:r>
            <a:endParaRPr lang="en-US" sz="3000" dirty="0"/>
          </a:p>
        </p:txBody>
      </p:sp>
      <p:pic>
        <p:nvPicPr>
          <p:cNvPr id="3080" name="Picture 8" descr="The table shows a steady decrease in building permit activity in both Citywide and Midtown building permits from 2006 to 2011.  The number of Citywide permits dropped from 4652 in 2006 to 1492 in 2011 and the number of Midtown permits dropped from 105 in 2006 to 26 in 2011."/>
          <p:cNvPicPr>
            <a:picLocks noChangeAspect="1" noChangeArrowheads="1"/>
          </p:cNvPicPr>
          <p:nvPr/>
        </p:nvPicPr>
        <p:blipFill>
          <a:blip r:embed="rId3" cstate="print"/>
          <a:srcRect/>
          <a:stretch>
            <a:fillRect/>
          </a:stretch>
        </p:blipFill>
        <p:spPr bwMode="auto">
          <a:xfrm>
            <a:off x="865098" y="2386746"/>
            <a:ext cx="7516902" cy="24900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Building permit activity in </a:t>
            </a:r>
            <a:r>
              <a:rPr lang="en-US" sz="3000" dirty="0" smtClean="0"/>
              <a:t/>
            </a:r>
            <a:br>
              <a:rPr lang="en-US" sz="3000" dirty="0" smtClean="0"/>
            </a:br>
            <a:r>
              <a:rPr lang="en-US" sz="3000" dirty="0" smtClean="0"/>
              <a:t>Detroit </a:t>
            </a:r>
            <a:r>
              <a:rPr lang="en-US" sz="3000" dirty="0"/>
              <a:t>and Midtown</a:t>
            </a:r>
          </a:p>
        </p:txBody>
      </p:sp>
      <p:pic>
        <p:nvPicPr>
          <p:cNvPr id="24580" name="Picture 4" descr="The graph shows building permits normalized 2006 equalling 100.  The graph shows a decrease in building permit activity in both Midtown and Detroit as a whole from 2006 to 2011.  "/>
          <p:cNvPicPr>
            <a:picLocks noChangeAspect="1" noChangeArrowheads="1"/>
          </p:cNvPicPr>
          <p:nvPr/>
        </p:nvPicPr>
        <p:blipFill>
          <a:blip r:embed="rId3" cstate="print"/>
          <a:srcRect/>
          <a:stretch>
            <a:fillRect/>
          </a:stretch>
        </p:blipFill>
        <p:spPr bwMode="auto">
          <a:xfrm>
            <a:off x="609600" y="1687005"/>
            <a:ext cx="7711403" cy="44089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The table shows the estimated costs of development activity in Detroit and Midtown.  The table shows that from 2006 to 2011 in Detroit the estimated costs of development dropped from 147,034 to 20,584.  The estimated costs in Midtown dropped from 17,237 to 244 from 2006 to 2011.  "/>
          <p:cNvPicPr>
            <a:picLocks noChangeAspect="1" noChangeArrowheads="1"/>
          </p:cNvPicPr>
          <p:nvPr/>
        </p:nvPicPr>
        <p:blipFill>
          <a:blip r:embed="rId3" cstate="print"/>
          <a:srcRect/>
          <a:stretch>
            <a:fillRect/>
          </a:stretch>
        </p:blipFill>
        <p:spPr bwMode="auto">
          <a:xfrm>
            <a:off x="685800" y="1981200"/>
            <a:ext cx="7837257" cy="2490054"/>
          </a:xfrm>
          <a:prstGeom prst="rect">
            <a:avLst/>
          </a:prstGeom>
          <a:noFill/>
        </p:spPr>
      </p:pic>
      <p:sp>
        <p:nvSpPr>
          <p:cNvPr id="5" name="Title 4"/>
          <p:cNvSpPr>
            <a:spLocks noGrp="1"/>
          </p:cNvSpPr>
          <p:nvPr>
            <p:ph type="title"/>
          </p:nvPr>
        </p:nvSpPr>
        <p:spPr/>
        <p:txBody>
          <a:bodyPr>
            <a:normAutofit/>
          </a:bodyPr>
          <a:lstStyle/>
          <a:p>
            <a:r>
              <a:rPr lang="en-US" sz="3000" dirty="0" smtClean="0"/>
              <a:t>Estimated costs of development activity in </a:t>
            </a:r>
            <a:br>
              <a:rPr lang="en-US" sz="3000" dirty="0" smtClean="0"/>
            </a:br>
            <a:r>
              <a:rPr lang="en-US" sz="3000" dirty="0" smtClean="0"/>
              <a:t>Detroit and Midtown</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The graph shows the value of building permits normalized to 2006 equalling 100.  The graph shows a steady decrease in the value of building permits in both Detroit and Midtown from 2006 to 2011.  However,  for the year of 2010 the value of building permits in Midtown surpasses that of Detroit."/>
          <p:cNvPicPr>
            <a:picLocks noChangeAspect="1" noChangeArrowheads="1"/>
          </p:cNvPicPr>
          <p:nvPr/>
        </p:nvPicPr>
        <p:blipFill>
          <a:blip r:embed="rId3" cstate="print"/>
          <a:srcRect/>
          <a:stretch>
            <a:fillRect/>
          </a:stretch>
        </p:blipFill>
        <p:spPr bwMode="auto">
          <a:xfrm>
            <a:off x="746797" y="1595438"/>
            <a:ext cx="7711403" cy="4408995"/>
          </a:xfrm>
          <a:prstGeom prst="rect">
            <a:avLst/>
          </a:prstGeom>
          <a:noFill/>
        </p:spPr>
      </p:pic>
      <p:sp>
        <p:nvSpPr>
          <p:cNvPr id="3" name="Title 2"/>
          <p:cNvSpPr>
            <a:spLocks noGrp="1"/>
          </p:cNvSpPr>
          <p:nvPr>
            <p:ph type="title"/>
          </p:nvPr>
        </p:nvSpPr>
        <p:spPr/>
        <p:txBody>
          <a:bodyPr>
            <a:normAutofit/>
          </a:bodyPr>
          <a:lstStyle/>
          <a:p>
            <a:r>
              <a:rPr lang="en-US" sz="3000" dirty="0"/>
              <a:t>Estimated value of development activity in </a:t>
            </a:r>
            <a:r>
              <a:rPr lang="en-US" sz="3000" dirty="0" smtClean="0"/>
              <a:t/>
            </a:r>
            <a:br>
              <a:rPr lang="en-US" sz="3000" dirty="0" smtClean="0"/>
            </a:br>
            <a:r>
              <a:rPr lang="en-US" sz="3000" dirty="0" smtClean="0"/>
              <a:t>Detroit </a:t>
            </a:r>
            <a:r>
              <a:rPr lang="en-US" sz="3000" dirty="0"/>
              <a:t>and Midtown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Incentives to Move to Midtown</a:t>
            </a:r>
            <a:endParaRPr lang="en-US" sz="3000" dirty="0"/>
          </a:p>
        </p:txBody>
      </p:sp>
      <p:sp>
        <p:nvSpPr>
          <p:cNvPr id="3" name="Content Placeholder 2"/>
          <p:cNvSpPr>
            <a:spLocks noGrp="1"/>
          </p:cNvSpPr>
          <p:nvPr>
            <p:ph idx="1"/>
          </p:nvPr>
        </p:nvSpPr>
        <p:spPr/>
        <p:txBody>
          <a:bodyPr>
            <a:normAutofit fontScale="92500"/>
          </a:bodyPr>
          <a:lstStyle/>
          <a:p>
            <a:pPr lvl="0"/>
            <a:r>
              <a:rPr lang="en-US" dirty="0" smtClean="0"/>
              <a:t>$20,000 to $25,000 forgivable loan for home purchases</a:t>
            </a:r>
          </a:p>
          <a:p>
            <a:pPr lvl="0"/>
            <a:endParaRPr lang="en-US" dirty="0" smtClean="0"/>
          </a:p>
          <a:p>
            <a:pPr lvl="0"/>
            <a:r>
              <a:rPr lang="en-US" dirty="0" smtClean="0"/>
              <a:t>$2,000 for a signing a new lease</a:t>
            </a:r>
          </a:p>
          <a:p>
            <a:pPr lvl="0"/>
            <a:endParaRPr lang="en-US" dirty="0" smtClean="0"/>
          </a:p>
          <a:p>
            <a:pPr lvl="0"/>
            <a:r>
              <a:rPr lang="en-US" dirty="0" smtClean="0"/>
              <a:t>$1,000 for renewing a lease</a:t>
            </a:r>
          </a:p>
          <a:p>
            <a:pPr lvl="0"/>
            <a:endParaRPr lang="en-US" dirty="0" smtClean="0"/>
          </a:p>
          <a:p>
            <a:pPr lvl="0"/>
            <a:r>
              <a:rPr lang="en-US" dirty="0" smtClean="0"/>
              <a:t>Up to $5,000 match for exterior improvements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374 recipients</a:t>
            </a:r>
          </a:p>
          <a:p>
            <a:endParaRPr lang="en-US" dirty="0" smtClean="0"/>
          </a:p>
          <a:p>
            <a:r>
              <a:rPr lang="en-US" dirty="0" smtClean="0"/>
              <a:t>HFHS: 108</a:t>
            </a:r>
          </a:p>
          <a:p>
            <a:r>
              <a:rPr lang="en-US" dirty="0" smtClean="0"/>
              <a:t>DMC: 114</a:t>
            </a:r>
          </a:p>
          <a:p>
            <a:r>
              <a:rPr lang="en-US" dirty="0" smtClean="0"/>
              <a:t>WSU: 151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129</Words>
  <Application>Microsoft Office PowerPoint</Application>
  <PresentationFormat>On-screen Show (4:3)</PresentationFormat>
  <Paragraphs>42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Development Trends and Developers in  Midtown Detroit </vt:lpstr>
      <vt:lpstr>Slide 2</vt:lpstr>
      <vt:lpstr>Recent Developments in Midtown, 2006 - 2011</vt:lpstr>
      <vt:lpstr> Building permit activity in  Detroit and Midtown</vt:lpstr>
      <vt:lpstr>Building permit activity in  Detroit and Midtown</vt:lpstr>
      <vt:lpstr>Estimated costs of development activity in  Detroit and Midtown</vt:lpstr>
      <vt:lpstr>Estimated value of development activity in  Detroit and Midtown</vt:lpstr>
      <vt:lpstr>Incentives to Move to Midtown</vt:lpstr>
      <vt:lpstr>Slide 9</vt:lpstr>
      <vt:lpstr>Location of Recipients in Midtown</vt:lpstr>
      <vt:lpstr>Unique Locations of Recipients and Building Permits</vt:lpstr>
      <vt:lpstr>Lessons?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Rayman Mohamed</dc:creator>
  <cp:lastModifiedBy>ml</cp:lastModifiedBy>
  <cp:revision>26</cp:revision>
  <dcterms:created xsi:type="dcterms:W3CDTF">2012-08-29T01:02:15Z</dcterms:created>
  <dcterms:modified xsi:type="dcterms:W3CDTF">2012-10-09T17:04:49Z</dcterms:modified>
</cp:coreProperties>
</file>