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5" r:id="rId2"/>
    <p:sldId id="292" r:id="rId3"/>
    <p:sldId id="290" r:id="rId4"/>
    <p:sldId id="271" r:id="rId5"/>
    <p:sldId id="276" r:id="rId6"/>
    <p:sldId id="277" r:id="rId7"/>
    <p:sldId id="280" r:id="rId8"/>
    <p:sldId id="283" r:id="rId9"/>
    <p:sldId id="278" r:id="rId10"/>
    <p:sldId id="284" r:id="rId11"/>
    <p:sldId id="285" r:id="rId12"/>
    <p:sldId id="279" r:id="rId13"/>
    <p:sldId id="282" r:id="rId14"/>
    <p:sldId id="281" r:id="rId15"/>
    <p:sldId id="286" r:id="rId16"/>
    <p:sldId id="287" r:id="rId17"/>
    <p:sldId id="288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00" autoAdjust="0"/>
  </p:normalViewPr>
  <p:slideViewPr>
    <p:cSldViewPr>
      <p:cViewPr>
        <p:scale>
          <a:sx n="70" d="100"/>
          <a:sy n="70" d="100"/>
        </p:scale>
        <p:origin x="-157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indy\Documents\MSU%20All\charts%20and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indy\Documents\MSU%20All\charts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Sheet3!$A$1:$A$6</c:f>
              <c:strCache>
                <c:ptCount val="6"/>
                <c:pt idx="0">
                  <c:v>Focused recruiting on new workforce segments</c:v>
                </c:pt>
                <c:pt idx="1">
                  <c:v>External training and certification programs </c:v>
                </c:pt>
                <c:pt idx="2">
                  <c:v>Outsourcing of certain functions </c:v>
                </c:pt>
                <c:pt idx="3">
                  <c:v>Use of contingent labor (staffing agencies, etc.) </c:v>
                </c:pt>
                <c:pt idx="4">
                  <c:v>Use of overtime </c:v>
                </c:pt>
                <c:pt idx="5">
                  <c:v>Internal employee training and development programs </c:v>
                </c:pt>
              </c:strCache>
            </c:strRef>
          </c:cat>
          <c:val>
            <c:numRef>
              <c:f>Sheet3!$B$1:$B$6</c:f>
              <c:numCache>
                <c:formatCode>General</c:formatCode>
                <c:ptCount val="6"/>
                <c:pt idx="0">
                  <c:v>11</c:v>
                </c:pt>
                <c:pt idx="1">
                  <c:v>28</c:v>
                </c:pt>
                <c:pt idx="2">
                  <c:v>28</c:v>
                </c:pt>
                <c:pt idx="3">
                  <c:v>33</c:v>
                </c:pt>
                <c:pt idx="4">
                  <c:v>45</c:v>
                </c:pt>
                <c:pt idx="5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42560"/>
        <c:axId val="32644096"/>
      </c:barChart>
      <c:catAx>
        <c:axId val="32642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2644096"/>
        <c:crosses val="autoZero"/>
        <c:auto val="1"/>
        <c:lblAlgn val="ctr"/>
        <c:lblOffset val="100"/>
        <c:noMultiLvlLbl val="0"/>
      </c:catAx>
      <c:valAx>
        <c:axId val="32644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64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Sheet5!$D$4:$D$13</c:f>
              <c:strCache>
                <c:ptCount val="10"/>
                <c:pt idx="0">
                  <c:v>Kansas City, MO-KS</c:v>
                </c:pt>
                <c:pt idx="1">
                  <c:v>Atlanta-Sandy Springs-Marietta, GA</c:v>
                </c:pt>
                <c:pt idx="2">
                  <c:v>New York-Northern New Jersey-Long Island, NY-NJ-PA</c:v>
                </c:pt>
                <c:pt idx="3">
                  <c:v>Houston-Sugar Land-Baytown, TX</c:v>
                </c:pt>
                <c:pt idx="4">
                  <c:v>Cleveland-Elyria-Mentor, OH</c:v>
                </c:pt>
                <c:pt idx="5">
                  <c:v>Minneapolis-SP-Bloomington, MN-WI</c:v>
                </c:pt>
                <c:pt idx="6">
                  <c:v>Dallas-FW-Arlington, TX</c:v>
                </c:pt>
                <c:pt idx="7">
                  <c:v>Los Angeles-Long Beach-Santa Ana, CA</c:v>
                </c:pt>
                <c:pt idx="8">
                  <c:v>Chicago-Joliet-Naperville, IL-IN-WI</c:v>
                </c:pt>
                <c:pt idx="9">
                  <c:v>Detroit-Warren-Livonia, MI</c:v>
                </c:pt>
              </c:strCache>
            </c:strRef>
          </c:cat>
          <c:val>
            <c:numRef>
              <c:f>Sheet5!$E$4:$E$13</c:f>
              <c:numCache>
                <c:formatCode>General</c:formatCode>
                <c:ptCount val="10"/>
                <c:pt idx="0">
                  <c:v>550</c:v>
                </c:pt>
                <c:pt idx="1">
                  <c:v>550</c:v>
                </c:pt>
                <c:pt idx="2">
                  <c:v>650</c:v>
                </c:pt>
                <c:pt idx="3">
                  <c:v>720</c:v>
                </c:pt>
                <c:pt idx="4">
                  <c:v>780</c:v>
                </c:pt>
                <c:pt idx="5">
                  <c:v>780</c:v>
                </c:pt>
                <c:pt idx="6">
                  <c:v>850</c:v>
                </c:pt>
                <c:pt idx="7">
                  <c:v>1000</c:v>
                </c:pt>
                <c:pt idx="8">
                  <c:v>1350</c:v>
                </c:pt>
                <c:pt idx="9">
                  <c:v>1750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89920"/>
        <c:axId val="44892544"/>
      </c:barChart>
      <c:catAx>
        <c:axId val="43489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4892544"/>
        <c:crosses val="autoZero"/>
        <c:auto val="1"/>
        <c:lblAlgn val="ctr"/>
        <c:lblOffset val="100"/>
        <c:noMultiLvlLbl val="0"/>
      </c:catAx>
      <c:valAx>
        <c:axId val="44892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3489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1E9F9-E2D4-44A9-8932-2AC404234DA6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73186-BE11-459A-ACF3-9E10E64D6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186-BE11-459A-ACF3-9E10E64D68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0BEDC-401A-42BF-8C84-946A2C439CE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40E1A-1C74-4859-BD43-B0C1998430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8392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Skills gap or training gap? </a:t>
            </a:r>
            <a:r>
              <a:rPr lang="en-US" sz="2600" b="1" dirty="0" smtClean="0">
                <a:latin typeface="+mj-lt"/>
              </a:rPr>
              <a:t>The role of manufacturing firms in solving the skills problem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financial support for this research comes from the U.S. Department of Commerce, Economic Development Administration, and the Michigan State University Center for Regional Economic Innovation, and is gratefully acknowledged. </a:t>
            </a:r>
            <a:endParaRPr lang="en-US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19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1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984" y="1447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972" y="1295400"/>
            <a:ext cx="6097428" cy="406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Manufacturing skills gap in Michigan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905000" y="60960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Job postings by state, Feb-May 2012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66800"/>
            <a:ext cx="5181600" cy="55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8800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Source:  WDA, via Burning Glass Technologies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Manufacturing skills gap in Michigan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14400" y="854333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 10 MSAs with CNC machinist demand Jan-Sept 2012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867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Source:  WDA, via Burning Glass Technologies</a:t>
            </a:r>
            <a:endParaRPr lang="en-US" sz="1200" b="1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914400" y="1371600"/>
          <a:ext cx="7543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Solutions to the skills problem: the role of clusters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9906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Public/private partnerships rapidly expanding across the US to address skills issue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Collaborative networks of partners from all segments of community (private sector, government, education providers, industry associations, unions, economic developers) to address workforce development obstacles and meet long-term community needs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241" y="3257863"/>
            <a:ext cx="6322359" cy="35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Michigan’s cluster strategy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9906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 Workforce Development Agency (WDA), in collaboration with the Economic Development Corporation (MEDC), has implemented cluster strategy to positively impact workforce development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Government plays a key role in convening employers and other regional stakeholders, and aligning efforts so partners can:</a:t>
            </a:r>
          </a:p>
          <a:p>
            <a:pPr lvl="3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collaborate to identify industry demand, provide input into design of educational programs to meet that demand  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99" y="3581400"/>
            <a:ext cx="402166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029200" y="3733800"/>
            <a:ext cx="3429000" cy="22098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3962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“Cluster” – geographic concentration of employers, industry suppliers and supporting institutions in similar or related industries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Best Practice I: </a:t>
            </a:r>
            <a:r>
              <a:rPr lang="en-US" sz="2600" b="1" dirty="0" smtClean="0">
                <a:latin typeface="+mj-lt"/>
              </a:rPr>
              <a:t>Jackson Area Manufacturers Association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990600"/>
            <a:ext cx="4038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Innovative education pipeline provides manufacturing &amp; engineering-related hands-on programming for kids age 0-5 &amp; K12 (via summer camps, after school programs, K12 curriculum).   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 can make it!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summer camp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Engineering is elementary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curriculum (K-5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grade)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school / summer design &amp; build programs (9-12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grades)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Academy of Manufacturing Careers: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Skilled trades training &amp; apprenticeship program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207"/>
            <a:ext cx="4876799" cy="627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Best Practice II: </a:t>
            </a:r>
            <a:r>
              <a:rPr lang="en-US" sz="2600" b="1" dirty="0" smtClean="0">
                <a:latin typeface="+mj-lt"/>
              </a:rPr>
              <a:t>Blue Water Wood Alliance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295400"/>
            <a:ext cx="419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Cluster of wood products firms working together for purpose of joint projects in skills development (and other innovation-related goals)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BWA works with community colleges, high schools and other education providers to create high quality training programs at lower cost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4717"/>
            <a:ext cx="3200400" cy="61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895850"/>
            <a:ext cx="3705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Best Practice III: </a:t>
            </a:r>
            <a:r>
              <a:rPr lang="en-US" sz="2600" b="1" dirty="0" smtClean="0">
                <a:latin typeface="+mj-lt"/>
              </a:rPr>
              <a:t>Mid-MI Community College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76600" y="1905000"/>
            <a:ext cx="2057400" cy="3276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2514600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MMCC: Creating Plastics Career Pathways in Rural Michigan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990600"/>
            <a:ext cx="2743200" cy="2514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5721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Create industry alliance </a:t>
            </a:r>
            <a:r>
              <a:rPr lang="en-US" sz="1600" dirty="0" smtClean="0">
                <a:solidFill>
                  <a:schemeClr val="bg1"/>
                </a:solidFill>
              </a:rPr>
              <a:t>with area manufacturers, economic developers, community agencies, educational institutions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6096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 I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1200" y="990600"/>
            <a:ext cx="2971800" cy="2057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81800" y="6096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 II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1437382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Develop college curriculum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 1: Rapid Response (non- credit)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 2: Certificate (credit)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 3: Associate’s degree (credit)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05400" y="3962400"/>
            <a:ext cx="3810000" cy="2895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77000" y="35814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 III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4026456"/>
            <a:ext cx="381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Recruit / retain students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1: provide information and experiential opportunities: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Schools of Promise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Talent Search Grant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Career awareness activities(touring plants, job shadowing, outreach / immersion activities)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2: Address remedial needs of rural, working students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895600" y="2971800"/>
            <a:ext cx="3810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81600" y="2438400"/>
            <a:ext cx="685800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800600" y="4953000"/>
            <a:ext cx="304800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Best Practice IV: </a:t>
            </a:r>
            <a:r>
              <a:rPr lang="en-US" sz="2600" b="1" dirty="0" smtClean="0">
                <a:latin typeface="+mj-lt"/>
              </a:rPr>
              <a:t>Firm-level strategies</a:t>
            </a:r>
          </a:p>
          <a:p>
            <a:r>
              <a:rPr lang="en-US" sz="2400" b="1" dirty="0" smtClean="0">
                <a:latin typeface="+mj-lt"/>
              </a:rPr>
              <a:t>MI thermoforming capital goods sector, </a:t>
            </a:r>
            <a:r>
              <a:rPr lang="en-US" sz="2400" b="1" dirty="0" err="1" smtClean="0">
                <a:latin typeface="+mj-lt"/>
              </a:rPr>
              <a:t>Cnd</a:t>
            </a:r>
            <a:r>
              <a:rPr lang="en-US" sz="2400" b="1" dirty="0" smtClean="0">
                <a:latin typeface="+mj-lt"/>
              </a:rPr>
              <a:t>. furniture industry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023878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Critical need firms to invest in loyalty, engagement, and long-term development of their workforce through: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competitive salaries / benefits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skills and training provision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culture of motivation (i.e. programs to recognize employees) 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performance-based pay / ownership (i.e. bonuses, profit-sharing, stock options)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opportunities for career advancement / growth in the company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cooperative management / labor relations</a:t>
            </a:r>
          </a:p>
        </p:txBody>
      </p:sp>
      <p:pic>
        <p:nvPicPr>
          <p:cNvPr id="2050" name="Picture 2" descr="http://sheltonherald.com/wp-content/uploads/2013/05/Shelton-Hcc-ManuCent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4343400" cy="28956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04800" y="4038600"/>
            <a:ext cx="4343400" cy="2819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46787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 most successful companies are the ones that grow their own.”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Interviews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Thank you for listening!! </a:t>
            </a:r>
            <a:endParaRPr lang="en-US" sz="2600" b="1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2860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Questions, comments, ideas?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Please share during the following discussion, or contact me at:</a:t>
            </a:r>
          </a:p>
          <a:p>
            <a:endParaRPr lang="en-US" dirty="0" smtClean="0"/>
          </a:p>
          <a:p>
            <a:r>
              <a:rPr lang="en-US" dirty="0" smtClean="0"/>
              <a:t>carolyn.hatch@mail.utoronto.ca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57060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financial support for this research comes from the U.S. Department of Commerce, Economic Development Administration and the Michigan State University Center for Regional Economic Innovation, and is gratefully acknowledged.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Overview of presentation</a:t>
            </a:r>
            <a:endParaRPr lang="en-US" sz="1500" b="1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438400"/>
            <a:ext cx="4738687" cy="35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48200" y="882149"/>
            <a:ext cx="457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does manufacturing matter in MI?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manufacturing coming back to the US?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so, what kind of manufacturing?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skills problem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Manufacturing skills gap in MI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Solutions to the skills problem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Role of clusters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MI’s cluster strategy</a:t>
            </a:r>
            <a:endParaRPr lang="en-US" sz="2000" dirty="0" smtClean="0"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Best practice solutions I-IV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8392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Why does manufacturing in </a:t>
            </a:r>
            <a:r>
              <a:rPr lang="en-US" sz="3200" b="1" dirty="0">
                <a:latin typeface="+mj-lt"/>
              </a:rPr>
              <a:t>M</a:t>
            </a:r>
            <a:r>
              <a:rPr lang="en-US" sz="3200" b="1" dirty="0" smtClean="0">
                <a:latin typeface="+mj-lt"/>
              </a:rPr>
              <a:t>ichigan matter?</a:t>
            </a:r>
          </a:p>
          <a:p>
            <a:endParaRPr lang="en-US" sz="1500" b="1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auto industry’s mass production methods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core of the 20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 industrial revolution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sector employs 10% of the state’s workforce,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over ½ million people in production of autos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(and parts),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metals, machinery,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breakfast cereal,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furniture,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plastics…. 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30% MI’s economic production, more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than twice that of any other sector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strong wage premium: average annual salary:$76,124 is $24,719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 non-manufacturing workers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levels of R&amp;D: MI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second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R&amp;D spending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behind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California,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first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R&amp;D intensity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(NSF)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manufacturer SMEs are the backbone of MI communities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Is manufacturing coming back to the US?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pic>
        <p:nvPicPr>
          <p:cNvPr id="10" name="Picture 9" descr="http://fm.cnbc.com/applications/cnbc.com/resources/files/2013/06/18/top-20-states-for-manufacturing-job-creatio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79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781800" y="1188184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weak dollar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transport costs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quality control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competitive wages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lower‐cost energy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7860" y="3276600"/>
            <a:ext cx="469614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 Arrow 12"/>
          <p:cNvSpPr/>
          <p:nvPr/>
        </p:nvSpPr>
        <p:spPr>
          <a:xfrm>
            <a:off x="5562600" y="1828800"/>
            <a:ext cx="1143000" cy="381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If so, what kind of manufacturing?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9144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Manufacturing today is part of a much more complex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and tightly integrated global web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of manufacturing in the US centers on higher value-added activities that require highly skilled workers, unique knowledge from innovators or sophisticated infrastructure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7929561" cy="35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6290846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Source: Deloitte, 2011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28926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(n=199)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The skills problem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838200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overt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competition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qualified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employees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outmigration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skilled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workers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aging workforce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shortage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qualified applicants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pervasive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stigma about manufacturing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careers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783" y="1143000"/>
            <a:ext cx="521441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228600" y="3733800"/>
            <a:ext cx="3581400" cy="3048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“Moms and dads, grandmas and grandpas worked in those dirty 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stinkin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 factories and lost their jobs and then said ‘we don’t want that for our kids!’”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Skills gap and firm behavior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6200" y="4071878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Skills, training and tenure conundrum in US economy</a:t>
            </a:r>
          </a:p>
          <a:p>
            <a:pPr lvl="2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Lack of investment  in workforce (wages, benefits, training), lack of loyalty by firms</a:t>
            </a:r>
          </a:p>
          <a:p>
            <a:pPr lvl="4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Char char="Ø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.: Findings from 2012 MI Tool &amp; die survey: while 53.7% of co’s “prefer to hire those with certification”, average starting wage is $13.99 per hour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762000"/>
            <a:ext cx="56007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152400" y="914400"/>
            <a:ext cx="3124200" cy="2819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“If you want a good workforce, you have to pay for it.”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Interviews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Skills gap and firm behavior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29000" y="18288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Percentag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of MI firms using following methods to reduce skills problem: (n=199)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667000" y="2475130"/>
          <a:ext cx="5943600" cy="369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5791200"/>
            <a:ext cx="1904999" cy="30781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28600" y="990600"/>
            <a:ext cx="2133600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Higher wages / benefits isn’t even on the list!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52600" y="2971800"/>
            <a:ext cx="990600" cy="838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Manufacturing skills gap in Michigan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1722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CAROLYN J.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Perpetua Titling MT" pitchFamily="18" charset="0"/>
                <a:ea typeface="Gulim" pitchFamily="34" charset="-127"/>
              </a:rPr>
              <a:t>HATCH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6784" y="640080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ea typeface="Gulim" pitchFamily="34" charset="-127"/>
                <a:cs typeface="Cordia New" pitchFamily="34" charset="-34"/>
              </a:rPr>
              <a:t>PhD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12954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2011 survey by Deloitte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69% of MI respondent firms (n=199) reported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moderate to severe shortages of available qualified workers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47% reported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serious shortage of skilled workers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75% reported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increased shortage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skilled production workers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over the next 3-5 years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2.cdn.turner.com/money/galleries/2012/news/economy/1206/gallery.fastest-growing-states/images/ford-michi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41145"/>
            <a:ext cx="4800600" cy="3614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1146</Words>
  <Application>Microsoft Office PowerPoint</Application>
  <PresentationFormat>On-screen Show (4:3)</PresentationFormat>
  <Paragraphs>217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Jennifer Bruen</cp:lastModifiedBy>
  <cp:revision>133</cp:revision>
  <dcterms:created xsi:type="dcterms:W3CDTF">2013-06-28T19:27:00Z</dcterms:created>
  <dcterms:modified xsi:type="dcterms:W3CDTF">2013-07-03T12:56:34Z</dcterms:modified>
</cp:coreProperties>
</file>